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7" r:id="rId2"/>
    <p:sldId id="383" r:id="rId3"/>
    <p:sldId id="331" r:id="rId4"/>
    <p:sldId id="332" r:id="rId5"/>
    <p:sldId id="333" r:id="rId6"/>
    <p:sldId id="335" r:id="rId7"/>
    <p:sldId id="336" r:id="rId8"/>
    <p:sldId id="337" r:id="rId9"/>
    <p:sldId id="338" r:id="rId10"/>
    <p:sldId id="339" r:id="rId11"/>
    <p:sldId id="340" r:id="rId12"/>
    <p:sldId id="375" r:id="rId13"/>
    <p:sldId id="376" r:id="rId14"/>
    <p:sldId id="334" r:id="rId15"/>
    <p:sldId id="341" r:id="rId16"/>
    <p:sldId id="360" r:id="rId17"/>
    <p:sldId id="361" r:id="rId18"/>
    <p:sldId id="362" r:id="rId19"/>
    <p:sldId id="363" r:id="rId20"/>
    <p:sldId id="364" r:id="rId21"/>
    <p:sldId id="365" r:id="rId22"/>
    <p:sldId id="371" r:id="rId23"/>
    <p:sldId id="366" r:id="rId24"/>
    <p:sldId id="367" r:id="rId25"/>
    <p:sldId id="368" r:id="rId26"/>
    <p:sldId id="369" r:id="rId27"/>
    <p:sldId id="372" r:id="rId28"/>
    <p:sldId id="373" r:id="rId29"/>
    <p:sldId id="374" r:id="rId30"/>
    <p:sldId id="384" r:id="rId31"/>
    <p:sldId id="370" r:id="rId32"/>
    <p:sldId id="353" r:id="rId33"/>
    <p:sldId id="354" r:id="rId34"/>
    <p:sldId id="355" r:id="rId35"/>
    <p:sldId id="356" r:id="rId36"/>
    <p:sldId id="352" r:id="rId37"/>
    <p:sldId id="357" r:id="rId38"/>
    <p:sldId id="358" r:id="rId39"/>
    <p:sldId id="359" r:id="rId40"/>
    <p:sldId id="377" r:id="rId41"/>
    <p:sldId id="380" r:id="rId42"/>
    <p:sldId id="381" r:id="rId43"/>
    <p:sldId id="382" r:id="rId44"/>
    <p:sldId id="378" r:id="rId45"/>
    <p:sldId id="379" r:id="rId46"/>
    <p:sldId id="38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F1179-E584-4E3C-97A5-AB9CDE48F8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572F8-CADE-4915-83AF-F1E4F326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87F993-8D17-4C53-8230-937F11F3210C}" type="slidenum">
              <a:rPr lang="en-US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2763"/>
            <a:ext cx="50482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Amblyomma maculatum</a:t>
            </a:r>
          </a:p>
        </p:txBody>
      </p:sp>
    </p:spTree>
    <p:extLst>
      <p:ext uri="{BB962C8B-B14F-4D97-AF65-F5344CB8AC3E}">
        <p14:creationId xmlns:p14="http://schemas.microsoft.com/office/powerpoint/2010/main" val="88574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95F1-0440-4149-B0EC-69AB108F8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13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CD5D-7A1A-4967-AF54-28FFAB0EE0E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tarpoff@ksu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Combating External Parasites in Beef Cattle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A.J. Tarpoff</a:t>
            </a:r>
          </a:p>
          <a:p>
            <a:r>
              <a:rPr lang="en-US" dirty="0" smtClean="0"/>
              <a:t>Beef Extension Veterinarian</a:t>
            </a:r>
          </a:p>
          <a:p>
            <a:r>
              <a:rPr lang="en-US" dirty="0" smtClean="0"/>
              <a:t>Kansas State University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00475"/>
            <a:ext cx="36880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we do?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Continual movement of feeding sites</a:t>
            </a:r>
          </a:p>
          <a:p>
            <a:r>
              <a:rPr lang="en-US" sz="3200" dirty="0" smtClean="0"/>
              <a:t>Rolling hay out </a:t>
            </a:r>
          </a:p>
          <a:p>
            <a:r>
              <a:rPr lang="en-US" sz="3200" dirty="0" smtClean="0"/>
              <a:t>Feed in areas with low moisture and well drained</a:t>
            </a:r>
          </a:p>
          <a:p>
            <a:r>
              <a:rPr lang="en-US" dirty="0" smtClean="0"/>
              <a:t>Disturb hay residue</a:t>
            </a:r>
            <a:endParaRPr lang="en-US" sz="3200" dirty="0" smtClean="0"/>
          </a:p>
          <a:p>
            <a:pPr lvl="1"/>
            <a:r>
              <a:rPr lang="en-US" dirty="0" smtClean="0"/>
              <a:t>Pile and compost the residue (before the next season)</a:t>
            </a:r>
          </a:p>
          <a:p>
            <a:pPr lvl="1"/>
            <a:r>
              <a:rPr lang="en-US" dirty="0" smtClean="0"/>
              <a:t>Burn the residue (before the next season)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Bale rings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2 to 60% of the bales fed in rings is wasted due to feeding habits</a:t>
            </a:r>
          </a:p>
          <a:p>
            <a:r>
              <a:rPr lang="en-US" sz="3200" dirty="0" smtClean="0"/>
              <a:t>Residue from a single bale ring can spread 50 feed beyond the 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Feedlot Premise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 slope to reduce standing water</a:t>
            </a:r>
          </a:p>
          <a:p>
            <a:r>
              <a:rPr lang="en-US" dirty="0" smtClean="0"/>
              <a:t>Manure management! </a:t>
            </a:r>
          </a:p>
          <a:p>
            <a:r>
              <a:rPr lang="en-US" dirty="0" smtClean="0"/>
              <a:t>Remove any </a:t>
            </a:r>
            <a:r>
              <a:rPr lang="en-US" b="1" dirty="0" smtClean="0"/>
              <a:t>feed residue </a:t>
            </a:r>
            <a:r>
              <a:rPr lang="en-US" dirty="0" smtClean="0"/>
              <a:t>from around bunks</a:t>
            </a:r>
          </a:p>
          <a:p>
            <a:r>
              <a:rPr lang="en-US" b="1" dirty="0" smtClean="0"/>
              <a:t>Weed control </a:t>
            </a:r>
            <a:r>
              <a:rPr lang="en-US" dirty="0" smtClean="0"/>
              <a:t>on perimeter</a:t>
            </a:r>
          </a:p>
          <a:p>
            <a:r>
              <a:rPr lang="en-US" dirty="0" smtClean="0"/>
              <a:t>If using a premise spray, spray early in morning, or late in evening</a:t>
            </a:r>
          </a:p>
          <a:p>
            <a:pPr lvl="1"/>
            <a:r>
              <a:rPr lang="en-US" dirty="0" smtClean="0"/>
              <a:t>Walls, ceilings, posts, wind breaks, and other fly resting sites</a:t>
            </a:r>
          </a:p>
          <a:p>
            <a:r>
              <a:rPr lang="en-US" dirty="0" smtClean="0"/>
              <a:t>Fly Traps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6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4" y="457200"/>
            <a:ext cx="8437212" cy="55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Flies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Feed on secretions from eye and nose</a:t>
            </a:r>
          </a:p>
          <a:p>
            <a:r>
              <a:rPr lang="en-US" dirty="0" smtClean="0"/>
              <a:t>Vector in spreading Pinkeye</a:t>
            </a:r>
          </a:p>
          <a:p>
            <a:r>
              <a:rPr lang="en-US" dirty="0" smtClean="0"/>
              <a:t>Lay eggs in fresh manure </a:t>
            </a:r>
          </a:p>
          <a:p>
            <a:r>
              <a:rPr lang="en-US" dirty="0" smtClean="0"/>
              <a:t>Able to travel long distances between hosts</a:t>
            </a:r>
            <a:endParaRPr lang="en-US" dirty="0"/>
          </a:p>
        </p:txBody>
      </p:sp>
      <p:pic>
        <p:nvPicPr>
          <p:cNvPr id="3074" name="Picture 2" descr="Image result for face fly c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0158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7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control since they spend so much time off the animal</a:t>
            </a:r>
          </a:p>
          <a:p>
            <a:r>
              <a:rPr lang="en-US" dirty="0" smtClean="0"/>
              <a:t>Forced exposure to insecticide on a daily basis</a:t>
            </a:r>
          </a:p>
          <a:p>
            <a:pPr lvl="1"/>
            <a:r>
              <a:rPr lang="en-US" dirty="0" smtClean="0"/>
              <a:t>Ear tag</a:t>
            </a:r>
          </a:p>
          <a:p>
            <a:pPr lvl="1"/>
            <a:r>
              <a:rPr lang="en-US" dirty="0" smtClean="0"/>
              <a:t>Dust bag/oiler/spray</a:t>
            </a:r>
          </a:p>
        </p:txBody>
      </p:sp>
    </p:spTree>
    <p:extLst>
      <p:ext uri="{BB962C8B-B14F-4D97-AF65-F5344CB8AC3E}">
        <p14:creationId xmlns:p14="http://schemas.microsoft.com/office/powerpoint/2010/main" val="274552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Insect Growth Regulators (IGR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Pyrethroids</a:t>
            </a:r>
            <a:endParaRPr lang="en-US" b="1" dirty="0" smtClean="0"/>
          </a:p>
          <a:p>
            <a:r>
              <a:rPr lang="en-US" b="1" dirty="0" smtClean="0"/>
              <a:t>Organophosphates</a:t>
            </a:r>
          </a:p>
          <a:p>
            <a:r>
              <a:rPr lang="en-US" b="1" dirty="0" err="1" smtClean="0"/>
              <a:t>Avermectins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31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 through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Insecticide impregnated ear tags</a:t>
            </a:r>
          </a:p>
          <a:p>
            <a:r>
              <a:rPr lang="en-US" dirty="0" smtClean="0"/>
              <a:t>Pour-</a:t>
            </a:r>
            <a:r>
              <a:rPr lang="en-US" dirty="0" err="1" smtClean="0"/>
              <a:t>ons</a:t>
            </a:r>
            <a:endParaRPr lang="en-US" dirty="0" smtClean="0"/>
          </a:p>
          <a:p>
            <a:r>
              <a:rPr lang="en-US" dirty="0" smtClean="0"/>
              <a:t>Sprays</a:t>
            </a:r>
          </a:p>
          <a:p>
            <a:r>
              <a:rPr lang="en-US" dirty="0" smtClean="0"/>
              <a:t>Oilers/dusters</a:t>
            </a:r>
          </a:p>
          <a:p>
            <a:r>
              <a:rPr lang="en-US" dirty="0" smtClean="0"/>
              <a:t>Injectable</a:t>
            </a:r>
          </a:p>
          <a:p>
            <a:r>
              <a:rPr lang="en-US" dirty="0" smtClean="0"/>
              <a:t>Vet 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6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through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Altosid</a:t>
            </a:r>
            <a:r>
              <a:rPr lang="en-US" dirty="0" smtClean="0"/>
              <a:t> (S-</a:t>
            </a:r>
            <a:r>
              <a:rPr lang="en-US" dirty="0" err="1" smtClean="0"/>
              <a:t>Methoprene</a:t>
            </a:r>
            <a:r>
              <a:rPr lang="en-US" dirty="0" smtClean="0"/>
              <a:t>),</a:t>
            </a:r>
            <a:r>
              <a:rPr lang="en-US" dirty="0" err="1" smtClean="0"/>
              <a:t>Clarifly</a:t>
            </a:r>
            <a:r>
              <a:rPr lang="en-US" dirty="0" smtClean="0"/>
              <a:t> </a:t>
            </a:r>
            <a:r>
              <a:rPr lang="en-US" dirty="0"/>
              <a:t>(Diflubenzuron), </a:t>
            </a:r>
            <a:r>
              <a:rPr lang="en-US" dirty="0" smtClean="0"/>
              <a:t>Rabon </a:t>
            </a:r>
            <a:r>
              <a:rPr lang="en-US" dirty="0"/>
              <a:t>(Organophosphate), </a:t>
            </a:r>
            <a:endParaRPr lang="en-US" dirty="0" smtClean="0"/>
          </a:p>
          <a:p>
            <a:r>
              <a:rPr lang="en-US" dirty="0" smtClean="0"/>
              <a:t>Feed though products delivered in mineral/blocks/feed</a:t>
            </a:r>
          </a:p>
          <a:p>
            <a:r>
              <a:rPr lang="en-US" dirty="0" smtClean="0"/>
              <a:t>Inhibit larval development or kill larva in the fresh manure</a:t>
            </a:r>
          </a:p>
          <a:p>
            <a:pPr lvl="1"/>
            <a:r>
              <a:rPr lang="en-US" dirty="0" smtClean="0"/>
              <a:t>House, face, and horn flies</a:t>
            </a:r>
          </a:p>
        </p:txBody>
      </p:sp>
    </p:spTree>
    <p:extLst>
      <p:ext uri="{BB962C8B-B14F-4D97-AF65-F5344CB8AC3E}">
        <p14:creationId xmlns:p14="http://schemas.microsoft.com/office/powerpoint/2010/main" val="97360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begin application before the vector season</a:t>
            </a:r>
          </a:p>
          <a:p>
            <a:pPr lvl="1"/>
            <a:r>
              <a:rPr lang="en-US" dirty="0"/>
              <a:t>April 1</a:t>
            </a:r>
            <a:r>
              <a:rPr lang="en-US" baseline="30000" dirty="0"/>
              <a:t>st</a:t>
            </a:r>
            <a:r>
              <a:rPr lang="en-US" dirty="0"/>
              <a:t> Kansas</a:t>
            </a:r>
          </a:p>
          <a:p>
            <a:pPr lvl="1"/>
            <a:r>
              <a:rPr lang="en-US" dirty="0"/>
              <a:t>March 15</a:t>
            </a:r>
            <a:r>
              <a:rPr lang="en-US" baseline="30000" dirty="0"/>
              <a:t>th</a:t>
            </a:r>
            <a:r>
              <a:rPr lang="en-US" dirty="0"/>
              <a:t> far SE </a:t>
            </a:r>
            <a:r>
              <a:rPr lang="en-US" dirty="0" smtClean="0"/>
              <a:t>Kansas</a:t>
            </a:r>
          </a:p>
          <a:p>
            <a:r>
              <a:rPr lang="en-US" dirty="0" smtClean="0"/>
              <a:t>***Remember, Adult flies can still move in from a distance</a:t>
            </a:r>
          </a:p>
          <a:p>
            <a:r>
              <a:rPr lang="en-US" dirty="0" smtClean="0"/>
              <a:t>Combination therapy is often warranted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9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Horn Flies</a:t>
            </a:r>
          </a:p>
          <a:p>
            <a:r>
              <a:rPr lang="en-US" dirty="0" smtClean="0"/>
              <a:t>Stable Flies</a:t>
            </a:r>
          </a:p>
          <a:p>
            <a:r>
              <a:rPr lang="en-US" dirty="0" smtClean="0"/>
              <a:t>Face Flies</a:t>
            </a:r>
          </a:p>
          <a:p>
            <a:r>
              <a:rPr lang="en-US" dirty="0" smtClean="0"/>
              <a:t>Ticks</a:t>
            </a:r>
          </a:p>
          <a:p>
            <a:r>
              <a:rPr lang="en-US" dirty="0" smtClean="0"/>
              <a:t>Lice</a:t>
            </a:r>
          </a:p>
        </p:txBody>
      </p:sp>
      <p:pic>
        <p:nvPicPr>
          <p:cNvPr id="3074" name="Picture 2" descr="Image result for cattle external 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562899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0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intended target no longer responds as it once did</a:t>
            </a:r>
          </a:p>
          <a:p>
            <a:r>
              <a:rPr lang="en-US" dirty="0" smtClean="0"/>
              <a:t>Occurs more commonly when exposed to a </a:t>
            </a:r>
            <a:r>
              <a:rPr lang="en-US" b="1" dirty="0" smtClean="0"/>
              <a:t>low dose of insecticide for long periods of time</a:t>
            </a:r>
          </a:p>
          <a:p>
            <a:r>
              <a:rPr lang="en-US" b="1" dirty="0" smtClean="0"/>
              <a:t>Up to 32 generations of flies w/in 1 grazing season</a:t>
            </a:r>
          </a:p>
          <a:p>
            <a:r>
              <a:rPr lang="en-US" dirty="0" smtClean="0"/>
              <a:t>Or when exposed to the same insecticide for multiple years in a row</a:t>
            </a:r>
          </a:p>
          <a:p>
            <a:r>
              <a:rPr lang="en-US" dirty="0" smtClean="0"/>
              <a:t>When can this occur??</a:t>
            </a:r>
          </a:p>
        </p:txBody>
      </p:sp>
    </p:spTree>
    <p:extLst>
      <p:ext uri="{BB962C8B-B14F-4D97-AF65-F5344CB8AC3E}">
        <p14:creationId xmlns:p14="http://schemas.microsoft.com/office/powerpoint/2010/main" val="42044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be removed at the end of the season!!!</a:t>
            </a:r>
          </a:p>
          <a:p>
            <a:r>
              <a:rPr lang="en-US" dirty="0" smtClean="0"/>
              <a:t>Effective duration of 12-20 weeks</a:t>
            </a:r>
          </a:p>
          <a:p>
            <a:r>
              <a:rPr lang="en-US" dirty="0" smtClean="0"/>
              <a:t>Class of insecticide must be rotated on a yearly basis!</a:t>
            </a:r>
          </a:p>
          <a:p>
            <a:pPr lvl="1"/>
            <a:r>
              <a:rPr lang="en-US" b="1" dirty="0" err="1" smtClean="0"/>
              <a:t>Pyrethroid</a:t>
            </a:r>
            <a:r>
              <a:rPr lang="en-US" b="1" dirty="0" smtClean="0"/>
              <a:t>: </a:t>
            </a:r>
            <a:r>
              <a:rPr lang="en-US" dirty="0" smtClean="0"/>
              <a:t>no more than once every 3 years</a:t>
            </a:r>
          </a:p>
          <a:p>
            <a:pPr lvl="1"/>
            <a:r>
              <a:rPr lang="en-US" b="1" dirty="0" smtClean="0"/>
              <a:t>Organophosphate: </a:t>
            </a:r>
            <a:r>
              <a:rPr lang="en-US" dirty="0" smtClean="0"/>
              <a:t>no more than two years in a row</a:t>
            </a:r>
          </a:p>
          <a:p>
            <a:pPr lvl="1"/>
            <a:r>
              <a:rPr lang="en-US" b="1" dirty="0" err="1" smtClean="0"/>
              <a:t>Abamectin</a:t>
            </a:r>
            <a:r>
              <a:rPr lang="en-US" b="1" dirty="0" smtClean="0"/>
              <a:t>: </a:t>
            </a:r>
            <a:r>
              <a:rPr lang="en-US" dirty="0" smtClean="0"/>
              <a:t>Products newer to market. Have not developed resistance yet.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524000"/>
            <a:ext cx="9421416" cy="4343400"/>
          </a:xfrm>
        </p:spPr>
      </p:pic>
      <p:sp>
        <p:nvSpPr>
          <p:cNvPr id="3" name="TextBox 2"/>
          <p:cNvSpPr txBox="1"/>
          <p:nvPr/>
        </p:nvSpPr>
        <p:spPr>
          <a:xfrm>
            <a:off x="7848600" y="587912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Bayer Animal Health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08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off application of tags until economic threshold has been reached</a:t>
            </a:r>
          </a:p>
          <a:p>
            <a:r>
              <a:rPr lang="en-US" dirty="0" smtClean="0"/>
              <a:t>Do not apply a tag more than once during a fly season</a:t>
            </a:r>
          </a:p>
          <a:p>
            <a:r>
              <a:rPr lang="en-US" dirty="0" smtClean="0"/>
              <a:t>If additional control is needed later in the season: Use of sprays, pour-</a:t>
            </a:r>
            <a:r>
              <a:rPr lang="en-US" dirty="0" err="1" smtClean="0"/>
              <a:t>ons</a:t>
            </a:r>
            <a:r>
              <a:rPr lang="en-US" dirty="0" smtClean="0"/>
              <a:t>, dusts or back rubbers should be used</a:t>
            </a:r>
          </a:p>
          <a:p>
            <a:pPr lvl="1"/>
            <a:r>
              <a:rPr lang="en-US" dirty="0" smtClean="0"/>
              <a:t>Alternate insecticide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it worked this year, does not mean it is sustainable or will continue to work!!!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Pour-</a:t>
            </a:r>
            <a:r>
              <a:rPr lang="en-US" dirty="0" err="1" smtClean="0"/>
              <a:t>ons</a:t>
            </a:r>
            <a:r>
              <a:rPr lang="en-US" dirty="0" smtClean="0"/>
              <a:t>/sprays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Generally do not carry as much risk to develop resistance</a:t>
            </a:r>
          </a:p>
          <a:p>
            <a:pPr lvl="1"/>
            <a:r>
              <a:rPr lang="en-US" dirty="0" smtClean="0"/>
              <a:t>Do not have the residual activity</a:t>
            </a:r>
          </a:p>
          <a:p>
            <a:r>
              <a:rPr lang="en-US" dirty="0" smtClean="0"/>
              <a:t>Provide control for 2-4 weeks</a:t>
            </a:r>
          </a:p>
          <a:p>
            <a:r>
              <a:rPr lang="en-US" dirty="0" err="1" smtClean="0"/>
              <a:t>Pyrethroids</a:t>
            </a:r>
            <a:r>
              <a:rPr lang="en-US" dirty="0" smtClean="0"/>
              <a:t>/Organophosphates</a:t>
            </a:r>
          </a:p>
          <a:p>
            <a:r>
              <a:rPr lang="en-US" dirty="0" smtClean="0"/>
              <a:t>Macrocyclic Lactones: (</a:t>
            </a:r>
            <a:r>
              <a:rPr lang="en-US" dirty="0" err="1" smtClean="0"/>
              <a:t>Ivermectin</a:t>
            </a:r>
            <a:r>
              <a:rPr lang="en-US" dirty="0" smtClean="0"/>
              <a:t>/</a:t>
            </a:r>
            <a:r>
              <a:rPr lang="en-US" dirty="0" err="1" smtClean="0"/>
              <a:t>Moxidectin</a:t>
            </a:r>
            <a:r>
              <a:rPr lang="en-US" dirty="0" smtClean="0"/>
              <a:t>/</a:t>
            </a:r>
            <a:r>
              <a:rPr lang="en-US" dirty="0" err="1" smtClean="0"/>
              <a:t>Doramectin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Primarily used to control internal parasites</a:t>
            </a:r>
          </a:p>
          <a:p>
            <a:pPr lvl="1"/>
            <a:r>
              <a:rPr lang="en-US" dirty="0" smtClean="0"/>
              <a:t>Reliance on this class for fly control can lead to resistant internal parasites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8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Treatment Dusters/Oilers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label instructions when charging/re-charging </a:t>
            </a:r>
          </a:p>
          <a:p>
            <a:r>
              <a:rPr lang="en-US" dirty="0" smtClean="0"/>
              <a:t>Many animals will not use these voluntarily!</a:t>
            </a:r>
          </a:p>
          <a:p>
            <a:r>
              <a:rPr lang="en-US" dirty="0" smtClean="0"/>
              <a:t>Work very well when forced use near mineral/feed/water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10994"/>
            <a:ext cx="3891300" cy="17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69" y="4322717"/>
            <a:ext cx="3855600" cy="16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*FSA7031- </a:t>
            </a:r>
            <a:r>
              <a:rPr lang="en-US" dirty="0" err="1" smtClean="0"/>
              <a:t>Conrolling</a:t>
            </a:r>
            <a:r>
              <a:rPr lang="en-US" dirty="0" smtClean="0"/>
              <a:t> Horn Flies on Cattle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0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“Paintball” filled with insecticide CO2 gun</a:t>
            </a:r>
          </a:p>
          <a:p>
            <a:pPr lvl="1"/>
            <a:r>
              <a:rPr lang="en-US" dirty="0" err="1" smtClean="0"/>
              <a:t>Pyrethroid</a:t>
            </a:r>
            <a:endParaRPr lang="en-US" dirty="0" smtClean="0"/>
          </a:p>
          <a:p>
            <a:pPr lvl="1"/>
            <a:r>
              <a:rPr lang="en-US" dirty="0" err="1" smtClean="0"/>
              <a:t>Abamectin</a:t>
            </a:r>
            <a:endParaRPr lang="en-US" dirty="0" smtClean="0"/>
          </a:p>
          <a:p>
            <a:r>
              <a:rPr lang="en-US" dirty="0" smtClean="0"/>
              <a:t>15-30 </a:t>
            </a:r>
            <a:r>
              <a:rPr lang="en-US" dirty="0" err="1" smtClean="0"/>
              <a:t>ft</a:t>
            </a:r>
            <a:r>
              <a:rPr lang="en-US" dirty="0" smtClean="0"/>
              <a:t>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71800"/>
            <a:ext cx="3962700" cy="21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125" y="241296"/>
            <a:ext cx="8190675" cy="565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096000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Talley 2017 AVC 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1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Wasps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parasitic wasp release</a:t>
            </a:r>
          </a:p>
          <a:p>
            <a:pPr lvl="1"/>
            <a:r>
              <a:rPr lang="en-US" dirty="0" smtClean="0"/>
              <a:t>Labor intensive</a:t>
            </a:r>
          </a:p>
          <a:p>
            <a:pPr lvl="2"/>
            <a:r>
              <a:rPr lang="en-US" dirty="0" smtClean="0"/>
              <a:t>Continued release (APR-SEPT)</a:t>
            </a:r>
          </a:p>
          <a:p>
            <a:pPr lvl="1"/>
            <a:r>
              <a:rPr lang="en-US" dirty="0" smtClean="0"/>
              <a:t>House/stable flies</a:t>
            </a:r>
          </a:p>
          <a:p>
            <a:pPr lvl="1"/>
            <a:r>
              <a:rPr lang="en-US" dirty="0" smtClean="0"/>
              <a:t>Several Species available </a:t>
            </a:r>
          </a:p>
          <a:p>
            <a:pPr lvl="1"/>
            <a:r>
              <a:rPr lang="en-US" dirty="0" smtClean="0"/>
              <a:t>Don’t use premise sprays in conjunction with wasp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3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culprits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Horn Flies</a:t>
            </a:r>
          </a:p>
          <a:p>
            <a:pPr lvl="1"/>
            <a:r>
              <a:rPr lang="en-US" dirty="0" smtClean="0"/>
              <a:t>Accounts for up to a $1 Billion worth of losses to the cattle industry</a:t>
            </a:r>
          </a:p>
          <a:p>
            <a:pPr lvl="1"/>
            <a:r>
              <a:rPr lang="en-US" dirty="0" smtClean="0"/>
              <a:t>Blood feeders</a:t>
            </a:r>
          </a:p>
          <a:p>
            <a:pPr lvl="1"/>
            <a:r>
              <a:rPr lang="en-US" dirty="0" smtClean="0"/>
              <a:t>Decrease in ADG, Milk production, feeding patterns, treatment/control costs</a:t>
            </a:r>
          </a:p>
          <a:p>
            <a:pPr lvl="2"/>
            <a:r>
              <a:rPr lang="en-US" dirty="0" smtClean="0"/>
              <a:t>1.5 </a:t>
            </a:r>
            <a:r>
              <a:rPr lang="en-US" dirty="0" err="1" smtClean="0"/>
              <a:t>lb</a:t>
            </a:r>
            <a:r>
              <a:rPr lang="en-US" dirty="0" smtClean="0"/>
              <a:t> of weight gain per week spring born calves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31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Personal Favorite</a:t>
            </a:r>
            <a:endParaRPr lang="en-US" dirty="0"/>
          </a:p>
        </p:txBody>
      </p:sp>
      <p:pic>
        <p:nvPicPr>
          <p:cNvPr id="2052" name="Picture 4" descr="How the Bug-A-Salt Gun wo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2945"/>
            <a:ext cx="6934200" cy="40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68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94" y="1508833"/>
            <a:ext cx="2905918" cy="228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3" y="1788328"/>
            <a:ext cx="2926565" cy="1919827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43" y="3767625"/>
            <a:ext cx="298750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3886200"/>
            <a:ext cx="3379817" cy="243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66" y="3865685"/>
            <a:ext cx="2802467" cy="218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59" y="1702605"/>
            <a:ext cx="2734745" cy="20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8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dirty="0" smtClean="0"/>
              <a:t>Ticks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4114800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Hard ticks</a:t>
            </a:r>
          </a:p>
          <a:p>
            <a:pPr lvl="1" eaLnBrk="1" hangingPunct="1">
              <a:defRPr/>
            </a:pPr>
            <a:r>
              <a:rPr lang="en-US" i="1" dirty="0" err="1" smtClean="0"/>
              <a:t>Rhipicephalus</a:t>
            </a:r>
            <a:r>
              <a:rPr lang="en-US" i="1" dirty="0"/>
              <a:t> </a:t>
            </a:r>
            <a:r>
              <a:rPr lang="en-US" i="1" dirty="0" err="1" smtClean="0"/>
              <a:t>spp</a:t>
            </a:r>
            <a:r>
              <a:rPr lang="en-US" i="1" dirty="0" smtClean="0"/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dirty="0" smtClean="0"/>
              <a:t>Brown Dog Tick, Brown Ear Tick, Cattle Fever Tick</a:t>
            </a:r>
            <a:r>
              <a:rPr lang="en-US" sz="2000" dirty="0" smtClean="0">
                <a:effectLst/>
              </a:rPr>
              <a:t>)</a:t>
            </a:r>
          </a:p>
          <a:p>
            <a:pPr lvl="1" eaLnBrk="1" hangingPunct="1">
              <a:defRPr/>
            </a:pPr>
            <a:r>
              <a:rPr lang="en-US" i="1" dirty="0" err="1" smtClean="0"/>
              <a:t>Amblyomma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b="1" dirty="0" smtClean="0">
                <a:effectLst/>
              </a:rPr>
              <a:t>Gulf Coast Tick/Lone Star Tick</a:t>
            </a:r>
            <a:r>
              <a:rPr lang="en-US" sz="2000" dirty="0" smtClean="0">
                <a:effectLst/>
              </a:rPr>
              <a:t>)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i="1" dirty="0" err="1" smtClean="0"/>
              <a:t>Dermacentor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r>
              <a:rPr lang="en-US" i="1" dirty="0" smtClean="0"/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b="1" dirty="0" smtClean="0">
                <a:effectLst/>
              </a:rPr>
              <a:t>American Dog Tick</a:t>
            </a:r>
            <a:r>
              <a:rPr lang="en-US" sz="2000" dirty="0" smtClean="0">
                <a:effectLst/>
              </a:rPr>
              <a:t>, Rocky mountain wood tick, Pacific Coast Tick, Winter Tick)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i="1" dirty="0" err="1" smtClean="0"/>
              <a:t>Ixodes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r>
              <a:rPr lang="en-US" i="1" dirty="0" smtClean="0"/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b="1" dirty="0" smtClean="0">
                <a:effectLst/>
              </a:rPr>
              <a:t>Deer Tick</a:t>
            </a:r>
            <a:r>
              <a:rPr lang="en-US" sz="2000" dirty="0" smtClean="0">
                <a:effectLst/>
              </a:rPr>
              <a:t>)</a:t>
            </a: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Soft ticks</a:t>
            </a:r>
          </a:p>
          <a:p>
            <a:pPr lvl="1" eaLnBrk="1" hangingPunct="1">
              <a:defRPr/>
            </a:pPr>
            <a:r>
              <a:rPr lang="en-US" i="1" dirty="0" err="1" smtClean="0"/>
              <a:t>Otobius</a:t>
            </a:r>
            <a:r>
              <a:rPr lang="en-US" i="1" dirty="0" smtClean="0"/>
              <a:t> </a:t>
            </a:r>
            <a:r>
              <a:rPr lang="en-US" i="1" dirty="0" err="1" smtClean="0"/>
              <a:t>megnini</a:t>
            </a:r>
            <a:r>
              <a:rPr lang="en-US" dirty="0" smtClean="0"/>
              <a:t> </a:t>
            </a:r>
            <a:r>
              <a:rPr lang="en-US" sz="2000" dirty="0" smtClean="0">
                <a:effectLst/>
              </a:rPr>
              <a:t>(</a:t>
            </a:r>
            <a:r>
              <a:rPr lang="en-US" sz="2000" b="1" dirty="0" smtClean="0">
                <a:effectLst/>
              </a:rPr>
              <a:t>Ear tick</a:t>
            </a:r>
            <a:r>
              <a:rPr lang="en-US" sz="2000" dirty="0" smtClean="0">
                <a:effectLst/>
              </a:rPr>
              <a:t>)</a:t>
            </a:r>
          </a:p>
        </p:txBody>
      </p:sp>
      <p:pic>
        <p:nvPicPr>
          <p:cNvPr id="59396" name="Picture 7" descr="Amblyomma maculatum female - 2- 25May04 (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267200"/>
            <a:ext cx="2103438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9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Tick Damage</a:t>
            </a:r>
          </a:p>
        </p:txBody>
      </p:sp>
      <p:graphicFrame>
        <p:nvGraphicFramePr>
          <p:cNvPr id="61443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590800"/>
          <a:ext cx="403860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3" imgW="4285714" imgH="3161905" progId="MSPhotoEd.3">
                  <p:embed/>
                </p:oleObj>
              </mc:Choice>
              <mc:Fallback>
                <p:oleObj name="Photo Editor Photo" r:id="rId3" imgW="4285714" imgH="3161905" progId="MSPhotoEd.3">
                  <p:embed/>
                  <p:pic>
                    <p:nvPicPr>
                      <p:cNvPr id="614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4038600" cy="297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4" name="Picture 7" descr="cowti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90800"/>
            <a:ext cx="4419600" cy="298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Tick Infestation (</a:t>
            </a:r>
            <a:r>
              <a:rPr lang="en-US" dirty="0" err="1" smtClean="0"/>
              <a:t>Gotch</a:t>
            </a:r>
            <a:r>
              <a:rPr lang="en-US" dirty="0" smtClean="0"/>
              <a:t> Ear)</a:t>
            </a:r>
          </a:p>
        </p:txBody>
      </p:sp>
      <p:pic>
        <p:nvPicPr>
          <p:cNvPr id="63491" name="Picture 3" descr="100_0799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219825" cy="466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800600" y="64008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Dryden and Broce, K-State</a:t>
            </a:r>
          </a:p>
        </p:txBody>
      </p:sp>
    </p:spTree>
    <p:extLst>
      <p:ext uri="{BB962C8B-B14F-4D97-AF65-F5344CB8AC3E}">
        <p14:creationId xmlns:p14="http://schemas.microsoft.com/office/powerpoint/2010/main" val="14672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Tick Infestation</a:t>
            </a:r>
          </a:p>
        </p:txBody>
      </p:sp>
      <p:pic>
        <p:nvPicPr>
          <p:cNvPr id="64515" name="Picture 3" descr="100_0818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1436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800600" y="64008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Dryden and Broce, K-State</a:t>
            </a:r>
          </a:p>
        </p:txBody>
      </p:sp>
    </p:spTree>
    <p:extLst>
      <p:ext uri="{BB962C8B-B14F-4D97-AF65-F5344CB8AC3E}">
        <p14:creationId xmlns:p14="http://schemas.microsoft.com/office/powerpoint/2010/main" val="8450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stages of development</a:t>
            </a:r>
          </a:p>
          <a:p>
            <a:pPr lvl="1"/>
            <a:r>
              <a:rPr lang="en-US" dirty="0" smtClean="0"/>
              <a:t>Egg</a:t>
            </a:r>
          </a:p>
          <a:p>
            <a:pPr lvl="1"/>
            <a:r>
              <a:rPr lang="en-US" dirty="0" smtClean="0"/>
              <a:t>Larvae</a:t>
            </a:r>
          </a:p>
          <a:p>
            <a:pPr lvl="1"/>
            <a:r>
              <a:rPr lang="en-US" dirty="0" smtClean="0"/>
              <a:t>Nymph</a:t>
            </a:r>
          </a:p>
          <a:p>
            <a:pPr lvl="1"/>
            <a:r>
              <a:rPr lang="en-US" dirty="0" smtClean="0"/>
              <a:t>Adult</a:t>
            </a:r>
          </a:p>
          <a:p>
            <a:r>
              <a:rPr lang="en-US" dirty="0"/>
              <a:t>T</a:t>
            </a:r>
            <a:r>
              <a:rPr lang="en-US" dirty="0" smtClean="0"/>
              <a:t>wo, or 3 host ticks</a:t>
            </a:r>
          </a:p>
          <a:p>
            <a:pPr lvl="1"/>
            <a:r>
              <a:rPr lang="en-US" dirty="0" smtClean="0"/>
              <a:t>Small mammals, birds, large 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2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are laid off the host</a:t>
            </a:r>
          </a:p>
          <a:p>
            <a:r>
              <a:rPr lang="en-US" dirty="0" smtClean="0"/>
              <a:t>Thrive in high humidity areas</a:t>
            </a:r>
          </a:p>
          <a:p>
            <a:pPr lvl="1"/>
            <a:r>
              <a:rPr lang="en-US" dirty="0" smtClean="0"/>
              <a:t>Brush</a:t>
            </a:r>
          </a:p>
          <a:p>
            <a:pPr lvl="1"/>
            <a:r>
              <a:rPr lang="en-US" dirty="0" smtClean="0"/>
              <a:t>Trees (cedars)</a:t>
            </a:r>
          </a:p>
          <a:p>
            <a:pPr lvl="1"/>
            <a:r>
              <a:rPr lang="en-US" dirty="0" smtClean="0"/>
              <a:t>Tall grass</a:t>
            </a:r>
          </a:p>
          <a:p>
            <a:r>
              <a:rPr lang="en-US" dirty="0" smtClean="0"/>
              <a:t>Depending on species, can be active from Feb-Oct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65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Microenvironments or microclimates</a:t>
            </a:r>
          </a:p>
          <a:p>
            <a:r>
              <a:rPr lang="en-US" dirty="0" smtClean="0"/>
              <a:t>Burning</a:t>
            </a:r>
          </a:p>
          <a:p>
            <a:pPr lvl="1"/>
            <a:r>
              <a:rPr lang="en-US" dirty="0" smtClean="0"/>
              <a:t>Reduces overall burden</a:t>
            </a:r>
          </a:p>
          <a:p>
            <a:pPr lvl="2"/>
            <a:r>
              <a:rPr lang="en-US" dirty="0" smtClean="0"/>
              <a:t>Low lying areas may still hold large numbers</a:t>
            </a:r>
          </a:p>
          <a:p>
            <a:r>
              <a:rPr lang="en-US" dirty="0" smtClean="0"/>
              <a:t>Cedar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02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 Control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with pasture animals – must handle the animals</a:t>
            </a:r>
          </a:p>
          <a:p>
            <a:r>
              <a:rPr lang="en-US" dirty="0" smtClean="0"/>
              <a:t>Sprays and Pour-On are labeled for ticks and do a good job for about 3 weeks</a:t>
            </a:r>
          </a:p>
          <a:p>
            <a:pPr lvl="1"/>
            <a:r>
              <a:rPr lang="en-US" dirty="0" smtClean="0"/>
              <a:t>Spraying ears</a:t>
            </a:r>
          </a:p>
          <a:p>
            <a:r>
              <a:rPr lang="en-US" dirty="0" smtClean="0"/>
              <a:t>Ears tags are labeled for </a:t>
            </a:r>
            <a:r>
              <a:rPr lang="en-US" dirty="0" err="1" smtClean="0"/>
              <a:t>Spinose</a:t>
            </a:r>
            <a:r>
              <a:rPr lang="en-US" dirty="0" smtClean="0"/>
              <a:t> Ear Ticks and Gulf Coast Tick and will help with others</a:t>
            </a:r>
          </a:p>
          <a:p>
            <a:pPr lvl="1"/>
            <a:r>
              <a:rPr lang="en-US" dirty="0" smtClean="0"/>
              <a:t>Tags do not get insecticide to groin and </a:t>
            </a:r>
            <a:r>
              <a:rPr lang="en-US" dirty="0" err="1" smtClean="0"/>
              <a:t>tailhead</a:t>
            </a:r>
            <a:r>
              <a:rPr lang="en-US" dirty="0" smtClean="0"/>
              <a:t> (Dog Tick)</a:t>
            </a:r>
          </a:p>
        </p:txBody>
      </p:sp>
    </p:spTree>
    <p:extLst>
      <p:ext uri="{BB962C8B-B14F-4D97-AF65-F5344CB8AC3E}">
        <p14:creationId xmlns:p14="http://schemas.microsoft.com/office/powerpoint/2010/main" val="209151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Flies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Lay eggs in </a:t>
            </a:r>
            <a:r>
              <a:rPr lang="en-US" b="1" dirty="0" smtClean="0"/>
              <a:t>fresh manure</a:t>
            </a:r>
          </a:p>
          <a:p>
            <a:r>
              <a:rPr lang="en-US" dirty="0" smtClean="0"/>
              <a:t>Life cycle 10-20 days</a:t>
            </a:r>
          </a:p>
          <a:p>
            <a:r>
              <a:rPr lang="en-US" dirty="0" smtClean="0"/>
              <a:t>Spend majority of life cycle on cattle!</a:t>
            </a:r>
          </a:p>
          <a:p>
            <a:r>
              <a:rPr lang="en-US" b="1" dirty="0" smtClean="0"/>
              <a:t>Rarely </a:t>
            </a:r>
            <a:r>
              <a:rPr lang="en-US" dirty="0" smtClean="0"/>
              <a:t>move from animal to animal</a:t>
            </a:r>
          </a:p>
          <a:p>
            <a:r>
              <a:rPr lang="en-US" dirty="0" smtClean="0"/>
              <a:t>Population rise in late may and persist into fall** </a:t>
            </a:r>
          </a:p>
          <a:p>
            <a:pPr lvl="1"/>
            <a:r>
              <a:rPr lang="en-US" dirty="0" smtClean="0"/>
              <a:t>Depending on weather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 descr="horn fly on 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85" y="1600200"/>
            <a:ext cx="4558514" cy="22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rn fly life 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427"/>
            <a:ext cx="22098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61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Lice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ice on c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0666"/>
            <a:ext cx="8087360" cy="42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5582844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Heather Smith Thomas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82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</a:p>
          <a:p>
            <a:r>
              <a:rPr lang="en-US" dirty="0" smtClean="0"/>
              <a:t>$126 Million loss of production/year</a:t>
            </a:r>
          </a:p>
          <a:p>
            <a:pPr lvl="1"/>
            <a:r>
              <a:rPr lang="en-US" dirty="0" smtClean="0"/>
              <a:t>Decreased ADG (0.25 </a:t>
            </a:r>
            <a:r>
              <a:rPr lang="en-US" dirty="0" err="1" smtClean="0"/>
              <a:t>lbs</a:t>
            </a:r>
            <a:r>
              <a:rPr lang="en-US" dirty="0" smtClean="0"/>
              <a:t>/day), anemia, weight loss, hide value</a:t>
            </a:r>
          </a:p>
          <a:p>
            <a:r>
              <a:rPr lang="en-US" dirty="0" smtClean="0"/>
              <a:t>Does not include damage to equipment/fences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0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Biting lice (1 species), Sucking lice (4 species)</a:t>
            </a:r>
          </a:p>
          <a:p>
            <a:pPr lvl="1"/>
            <a:r>
              <a:rPr lang="en-US" dirty="0" smtClean="0"/>
              <a:t>cattle specific</a:t>
            </a:r>
          </a:p>
          <a:p>
            <a:r>
              <a:rPr lang="en-US" dirty="0" smtClean="0"/>
              <a:t>Egg-Nymph-Adult</a:t>
            </a:r>
          </a:p>
          <a:p>
            <a:r>
              <a:rPr lang="en-US" dirty="0" smtClean="0"/>
              <a:t>Lifecycle ~28 days (spend entire life on cattle)</a:t>
            </a:r>
          </a:p>
          <a:p>
            <a:pPr lvl="1"/>
            <a:r>
              <a:rPr lang="en-US" dirty="0" smtClean="0"/>
              <a:t>Can live 10 days off host</a:t>
            </a:r>
          </a:p>
          <a:p>
            <a:r>
              <a:rPr lang="en-US" dirty="0" smtClean="0"/>
              <a:t>Infestations peak during winter months</a:t>
            </a:r>
          </a:p>
          <a:p>
            <a:pPr lvl="1"/>
            <a:r>
              <a:rPr lang="en-US" dirty="0" smtClean="0"/>
              <a:t>Dec-Feb (march)</a:t>
            </a:r>
          </a:p>
          <a:p>
            <a:r>
              <a:rPr lang="en-US" dirty="0" smtClean="0"/>
              <a:t>Economic threshold?</a:t>
            </a:r>
          </a:p>
          <a:p>
            <a:pPr lvl="1"/>
            <a:r>
              <a:rPr lang="en-US" dirty="0" smtClean="0"/>
              <a:t>10 lice/ square inch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048000" cy="27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1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outline of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" y="457200"/>
            <a:ext cx="7794079" cy="52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72200" y="838200"/>
            <a:ext cx="1676400" cy="1676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98376" y="3097370"/>
            <a:ext cx="2514600" cy="14478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143000"/>
            <a:ext cx="3429000" cy="18288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2057400"/>
            <a:ext cx="914400" cy="180578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3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Systemic Treatments</a:t>
            </a:r>
          </a:p>
          <a:p>
            <a:pPr lvl="1"/>
            <a:r>
              <a:rPr lang="en-US" dirty="0" smtClean="0"/>
              <a:t>Pour-on and injectable </a:t>
            </a:r>
            <a:r>
              <a:rPr lang="en-US" dirty="0" err="1" smtClean="0"/>
              <a:t>Avermectin</a:t>
            </a:r>
            <a:r>
              <a:rPr lang="en-US" dirty="0" smtClean="0"/>
              <a:t> </a:t>
            </a:r>
            <a:r>
              <a:rPr lang="en-US" dirty="0" err="1" smtClean="0"/>
              <a:t>dewormers</a:t>
            </a:r>
            <a:endParaRPr lang="en-US" dirty="0" smtClean="0"/>
          </a:p>
          <a:p>
            <a:pPr lvl="2"/>
            <a:r>
              <a:rPr lang="en-US" dirty="0" smtClean="0"/>
              <a:t>Not ideal time to deworm (dormant stages of worms)</a:t>
            </a:r>
          </a:p>
          <a:p>
            <a:pPr lvl="2"/>
            <a:r>
              <a:rPr lang="en-US" dirty="0" smtClean="0"/>
              <a:t>Treatment late fall (weaning) may not eliminate infestation of herd</a:t>
            </a:r>
          </a:p>
          <a:p>
            <a:r>
              <a:rPr lang="en-US" dirty="0" smtClean="0"/>
              <a:t>Topical Treatments</a:t>
            </a:r>
          </a:p>
          <a:p>
            <a:pPr lvl="1"/>
            <a:r>
              <a:rPr lang="en-US" dirty="0" smtClean="0"/>
              <a:t>Many insecticide products available. </a:t>
            </a:r>
            <a:endParaRPr lang="en-US" dirty="0"/>
          </a:p>
          <a:p>
            <a:pPr lvl="2"/>
            <a:r>
              <a:rPr lang="en-US" dirty="0" smtClean="0"/>
              <a:t>Pour-</a:t>
            </a:r>
            <a:r>
              <a:rPr lang="en-US" dirty="0" err="1" smtClean="0"/>
              <a:t>ons</a:t>
            </a:r>
            <a:r>
              <a:rPr lang="en-US" dirty="0" smtClean="0"/>
              <a:t>, sprays</a:t>
            </a:r>
          </a:p>
          <a:p>
            <a:pPr lvl="1"/>
            <a:r>
              <a:rPr lang="en-US" dirty="0" smtClean="0"/>
              <a:t>Usually </a:t>
            </a:r>
            <a:r>
              <a:rPr lang="en-US" dirty="0" err="1" smtClean="0"/>
              <a:t>Pyrethroids</a:t>
            </a:r>
            <a:r>
              <a:rPr lang="en-US" dirty="0" smtClean="0"/>
              <a:t>/Organophosphates</a:t>
            </a:r>
          </a:p>
          <a:p>
            <a:pPr lvl="1"/>
            <a:r>
              <a:rPr lang="en-US" dirty="0" smtClean="0"/>
              <a:t>Work by contact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Face to poll to </a:t>
            </a:r>
            <a:r>
              <a:rPr lang="en-US" dirty="0" err="1" smtClean="0"/>
              <a:t>tailhead</a:t>
            </a:r>
            <a:endParaRPr lang="en-US" dirty="0" smtClean="0"/>
          </a:p>
          <a:p>
            <a:pPr lvl="1"/>
            <a:r>
              <a:rPr lang="en-US" dirty="0" smtClean="0"/>
              <a:t>Complete coverage</a:t>
            </a:r>
          </a:p>
          <a:p>
            <a:r>
              <a:rPr lang="en-US" dirty="0" smtClean="0"/>
              <a:t>Treat </a:t>
            </a:r>
            <a:r>
              <a:rPr lang="en-US" b="1" dirty="0" smtClean="0"/>
              <a:t>ALL animals </a:t>
            </a:r>
          </a:p>
          <a:p>
            <a:pPr lvl="1"/>
            <a:r>
              <a:rPr lang="en-US" dirty="0" smtClean="0"/>
              <a:t>Missing one animal can serve as a source for reinfection</a:t>
            </a:r>
          </a:p>
          <a:p>
            <a:pPr lvl="1"/>
            <a:r>
              <a:rPr lang="en-US" dirty="0" smtClean="0"/>
              <a:t>New animals!!</a:t>
            </a:r>
          </a:p>
          <a:p>
            <a:r>
              <a:rPr lang="en-US" dirty="0" smtClean="0"/>
              <a:t>Most products labeled for retreatment at 14 days</a:t>
            </a:r>
          </a:p>
          <a:p>
            <a:pPr lvl="1"/>
            <a:r>
              <a:rPr lang="en-US" dirty="0" smtClean="0"/>
              <a:t>Work on adults but not the eggs or larvae</a:t>
            </a:r>
          </a:p>
          <a:p>
            <a:pPr lvl="1"/>
            <a:r>
              <a:rPr lang="en-US" dirty="0" smtClean="0"/>
              <a:t>Is a product available labeled for only one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06" y="441007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47506" y="17526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tarpoff@ksu.edu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may contain: sky, cloud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3" y="2438400"/>
            <a:ext cx="5674245" cy="42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do we treat? </a:t>
            </a:r>
          </a:p>
          <a:p>
            <a:r>
              <a:rPr lang="en-US" dirty="0" smtClean="0"/>
              <a:t>Economic threshold= 200-300 flies/animal</a:t>
            </a:r>
          </a:p>
          <a:p>
            <a:pPr lvl="1"/>
            <a:r>
              <a:rPr lang="en-US" dirty="0" smtClean="0"/>
              <a:t>Each fly feeds 20 to 30 times/day</a:t>
            </a:r>
          </a:p>
          <a:p>
            <a:r>
              <a:rPr lang="en-US" dirty="0" smtClean="0"/>
              <a:t>Highest numbers on dark hided animals/bulls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28800"/>
            <a:ext cx="3712800" cy="28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on legs of cattle</a:t>
            </a:r>
          </a:p>
          <a:p>
            <a:r>
              <a:rPr lang="en-US" dirty="0" smtClean="0"/>
              <a:t>Very painful bite</a:t>
            </a:r>
          </a:p>
          <a:p>
            <a:r>
              <a:rPr lang="en-US" dirty="0" smtClean="0"/>
              <a:t>Only feed during day</a:t>
            </a:r>
          </a:p>
          <a:p>
            <a:r>
              <a:rPr lang="en-US" dirty="0" smtClean="0"/>
              <a:t>Economic threshold: </a:t>
            </a:r>
          </a:p>
          <a:p>
            <a:pPr lvl="1"/>
            <a:r>
              <a:rPr lang="en-US" dirty="0" smtClean="0"/>
              <a:t>5 flies/leg</a:t>
            </a:r>
          </a:p>
          <a:p>
            <a:r>
              <a:rPr lang="en-US" dirty="0" smtClean="0"/>
              <a:t>Adults spend time </a:t>
            </a:r>
            <a:r>
              <a:rPr lang="en-US" b="1" dirty="0" smtClean="0"/>
              <a:t>off of cattle. </a:t>
            </a:r>
            <a:endParaRPr lang="en-US" dirty="0" smtClean="0"/>
          </a:p>
        </p:txBody>
      </p:sp>
      <p:pic>
        <p:nvPicPr>
          <p:cNvPr id="2050" name="Picture 2" descr="stable fly on cow le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4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moist organic matter is prime location for eggs and larvae</a:t>
            </a:r>
          </a:p>
          <a:p>
            <a:r>
              <a:rPr lang="en-US" dirty="0" smtClean="0"/>
              <a:t>Straw bedding, spilled feed, manure piles, round bale feeding sites, calf hutches, alleys, feed areas, etc. </a:t>
            </a:r>
          </a:p>
          <a:p>
            <a:r>
              <a:rPr lang="en-US" dirty="0" smtClean="0"/>
              <a:t>Historically a confinement or barnyard issue</a:t>
            </a:r>
          </a:p>
          <a:p>
            <a:r>
              <a:rPr lang="en-US" dirty="0" smtClean="0"/>
              <a:t>Why an issue in pastures??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Winter feeding sites!!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614012" cy="2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Stable Flies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Round bale feeding sites is a main breeding ground in pastures</a:t>
            </a:r>
          </a:p>
          <a:p>
            <a:r>
              <a:rPr lang="en-US" sz="3600" dirty="0" smtClean="0"/>
              <a:t>Residue from a bale ring can result in 1 million more stable flies the following year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5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1233</Words>
  <Application>Microsoft Office PowerPoint</Application>
  <PresentationFormat>On-screen Show (4:3)</PresentationFormat>
  <Paragraphs>226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Verdana</vt:lpstr>
      <vt:lpstr>Office Theme</vt:lpstr>
      <vt:lpstr>Photo Editor Photo</vt:lpstr>
      <vt:lpstr>Combating External Parasites in Beef Cattle</vt:lpstr>
      <vt:lpstr>Pests</vt:lpstr>
      <vt:lpstr>The culprits</vt:lpstr>
      <vt:lpstr>Horn Flies</vt:lpstr>
      <vt:lpstr>Horn Flies</vt:lpstr>
      <vt:lpstr>Stable Flies</vt:lpstr>
      <vt:lpstr>Stable Flies</vt:lpstr>
      <vt:lpstr>Stable Flies</vt:lpstr>
      <vt:lpstr>Stable Flies</vt:lpstr>
      <vt:lpstr>What do we do? </vt:lpstr>
      <vt:lpstr>Bale rings</vt:lpstr>
      <vt:lpstr>Feedlot Premise Control</vt:lpstr>
      <vt:lpstr>PowerPoint Presentation</vt:lpstr>
      <vt:lpstr>Face Flies</vt:lpstr>
      <vt:lpstr>Face flies</vt:lpstr>
      <vt:lpstr>Insecticides</vt:lpstr>
      <vt:lpstr>Treatment options</vt:lpstr>
      <vt:lpstr>Feed through </vt:lpstr>
      <vt:lpstr>Feed Through</vt:lpstr>
      <vt:lpstr>What is Resistance</vt:lpstr>
      <vt:lpstr>Ear tags</vt:lpstr>
      <vt:lpstr>Tags</vt:lpstr>
      <vt:lpstr>Other tips</vt:lpstr>
      <vt:lpstr>PowerPoint Presentation</vt:lpstr>
      <vt:lpstr>Pour-ons/sprays</vt:lpstr>
      <vt:lpstr>Self Treatment Dusters/Oilers</vt:lpstr>
      <vt:lpstr>Vet Gun</vt:lpstr>
      <vt:lpstr>PowerPoint Presentation</vt:lpstr>
      <vt:lpstr>Parasitic Wasps</vt:lpstr>
      <vt:lpstr>My Personal Favorite</vt:lpstr>
      <vt:lpstr>Ticks</vt:lpstr>
      <vt:lpstr>Ticks</vt:lpstr>
      <vt:lpstr>Tick Damage</vt:lpstr>
      <vt:lpstr>Tick Infestation (Gotch Ear)</vt:lpstr>
      <vt:lpstr>Tick Infestation</vt:lpstr>
      <vt:lpstr>Ticks</vt:lpstr>
      <vt:lpstr>Ticks</vt:lpstr>
      <vt:lpstr>Control</vt:lpstr>
      <vt:lpstr>Tick Control</vt:lpstr>
      <vt:lpstr>Winter Lice Control</vt:lpstr>
      <vt:lpstr>Economic Impact</vt:lpstr>
      <vt:lpstr>Lice</vt:lpstr>
      <vt:lpstr>PowerPoint Presentation</vt:lpstr>
      <vt:lpstr>Control</vt:lpstr>
      <vt:lpstr>Treatment Tips</vt:lpstr>
      <vt:lpstr>Thank You</vt:lpstr>
    </vt:vector>
  </TitlesOfParts>
  <Company>KSU Animal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DeRouchey</dc:creator>
  <cp:lastModifiedBy>Anthony Tarpoff</cp:lastModifiedBy>
  <cp:revision>133</cp:revision>
  <dcterms:created xsi:type="dcterms:W3CDTF">2011-11-01T01:48:20Z</dcterms:created>
  <dcterms:modified xsi:type="dcterms:W3CDTF">2019-07-29T14:35:49Z</dcterms:modified>
</cp:coreProperties>
</file>