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OV" ContentType="video/quicktime"/>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94"/>
  </p:notesMasterIdLst>
  <p:sldIdLst>
    <p:sldId id="707" r:id="rId2"/>
    <p:sldId id="689" r:id="rId3"/>
    <p:sldId id="686" r:id="rId4"/>
    <p:sldId id="719" r:id="rId5"/>
    <p:sldId id="648" r:id="rId6"/>
    <p:sldId id="672" r:id="rId7"/>
    <p:sldId id="315" r:id="rId8"/>
    <p:sldId id="316" r:id="rId9"/>
    <p:sldId id="402" r:id="rId10"/>
    <p:sldId id="440" r:id="rId11"/>
    <p:sldId id="728" r:id="rId12"/>
    <p:sldId id="317" r:id="rId13"/>
    <p:sldId id="637" r:id="rId14"/>
    <p:sldId id="730" r:id="rId15"/>
    <p:sldId id="729" r:id="rId16"/>
    <p:sldId id="731" r:id="rId17"/>
    <p:sldId id="657" r:id="rId18"/>
    <p:sldId id="475" r:id="rId19"/>
    <p:sldId id="694" r:id="rId20"/>
    <p:sldId id="695" r:id="rId21"/>
    <p:sldId id="696" r:id="rId22"/>
    <p:sldId id="476" r:id="rId23"/>
    <p:sldId id="638" r:id="rId24"/>
    <p:sldId id="477" r:id="rId25"/>
    <p:sldId id="481" r:id="rId26"/>
    <p:sldId id="483" r:id="rId27"/>
    <p:sldId id="697" r:id="rId28"/>
    <p:sldId id="698" r:id="rId29"/>
    <p:sldId id="485" r:id="rId30"/>
    <p:sldId id="487" r:id="rId31"/>
    <p:sldId id="488" r:id="rId32"/>
    <p:sldId id="705" r:id="rId33"/>
    <p:sldId id="667" r:id="rId34"/>
    <p:sldId id="699" r:id="rId35"/>
    <p:sldId id="700" r:id="rId36"/>
    <p:sldId id="496" r:id="rId37"/>
    <p:sldId id="701" r:id="rId38"/>
    <p:sldId id="702" r:id="rId39"/>
    <p:sldId id="502" r:id="rId40"/>
    <p:sldId id="691" r:id="rId41"/>
    <p:sldId id="713" r:id="rId42"/>
    <p:sldId id="714" r:id="rId43"/>
    <p:sldId id="724" r:id="rId44"/>
    <p:sldId id="725" r:id="rId45"/>
    <p:sldId id="727" r:id="rId46"/>
    <p:sldId id="726" r:id="rId47"/>
    <p:sldId id="703" r:id="rId48"/>
    <p:sldId id="504" r:id="rId49"/>
    <p:sldId id="673" r:id="rId50"/>
    <p:sldId id="656" r:id="rId51"/>
    <p:sldId id="536" r:id="rId52"/>
    <p:sldId id="635" r:id="rId53"/>
    <p:sldId id="544" r:id="rId54"/>
    <p:sldId id="554" r:id="rId55"/>
    <p:sldId id="711" r:id="rId56"/>
    <p:sldId id="558" r:id="rId57"/>
    <p:sldId id="563" r:id="rId58"/>
    <p:sldId id="721" r:id="rId59"/>
    <p:sldId id="722" r:id="rId60"/>
    <p:sldId id="709" r:id="rId61"/>
    <p:sldId id="568" r:id="rId62"/>
    <p:sldId id="569" r:id="rId63"/>
    <p:sldId id="659" r:id="rId64"/>
    <p:sldId id="660" r:id="rId65"/>
    <p:sldId id="662" r:id="rId66"/>
    <p:sldId id="661" r:id="rId67"/>
    <p:sldId id="720" r:id="rId68"/>
    <p:sldId id="735" r:id="rId69"/>
    <p:sldId id="580" r:id="rId70"/>
    <p:sldId id="619" r:id="rId71"/>
    <p:sldId id="732" r:id="rId72"/>
    <p:sldId id="733" r:id="rId73"/>
    <p:sldId id="586" r:id="rId74"/>
    <p:sldId id="734" r:id="rId75"/>
    <p:sldId id="710" r:id="rId76"/>
    <p:sldId id="599" r:id="rId77"/>
    <p:sldId id="604" r:id="rId78"/>
    <p:sldId id="744" r:id="rId79"/>
    <p:sldId id="745" r:id="rId80"/>
    <p:sldId id="746" r:id="rId81"/>
    <p:sldId id="718" r:id="rId82"/>
    <p:sldId id="600" r:id="rId83"/>
    <p:sldId id="712" r:id="rId84"/>
    <p:sldId id="715" r:id="rId85"/>
    <p:sldId id="736" r:id="rId86"/>
    <p:sldId id="741" r:id="rId87"/>
    <p:sldId id="742" r:id="rId88"/>
    <p:sldId id="739" r:id="rId89"/>
    <p:sldId id="743" r:id="rId90"/>
    <p:sldId id="675" r:id="rId91"/>
    <p:sldId id="630" r:id="rId92"/>
    <p:sldId id="693" r:id="rId9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0" autoAdjust="0"/>
    <p:restoredTop sz="80046" autoAdjust="0"/>
  </p:normalViewPr>
  <p:slideViewPr>
    <p:cSldViewPr>
      <p:cViewPr varScale="1">
        <p:scale>
          <a:sx n="92" d="100"/>
          <a:sy n="92" d="100"/>
        </p:scale>
        <p:origin x="2124" y="90"/>
      </p:cViewPr>
      <p:guideLst>
        <p:guide orient="horz" pos="2160"/>
        <p:guide pos="2880"/>
      </p:guideLst>
    </p:cSldViewPr>
  </p:slideViewPr>
  <p:notesTextViewPr>
    <p:cViewPr>
      <p:scale>
        <a:sx n="3" d="2"/>
        <a:sy n="3" d="2"/>
      </p:scale>
      <p:origin x="0" y="0"/>
    </p:cViewPr>
  </p:notesTextViewPr>
  <p:sorterViewPr>
    <p:cViewPr>
      <p:scale>
        <a:sx n="66" d="100"/>
        <a:sy n="66" d="100"/>
      </p:scale>
      <p:origin x="0" y="-523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7"/>
    </mc:Choice>
    <mc:Fallback>
      <c:style val="37"/>
    </mc:Fallback>
  </mc:AlternateContent>
  <c:chart>
    <c:autoTitleDeleted val="1"/>
    <c:plotArea>
      <c:layout/>
      <c:barChart>
        <c:barDir val="col"/>
        <c:grouping val="clustered"/>
        <c:varyColors val="0"/>
        <c:ser>
          <c:idx val="0"/>
          <c:order val="0"/>
          <c:tx>
            <c:strRef>
              <c:f>Sheet1!$B$1</c:f>
              <c:strCache>
                <c:ptCount val="1"/>
                <c:pt idx="0">
                  <c:v>Considered Acceptable</c:v>
                </c:pt>
              </c:strCache>
            </c:strRef>
          </c:tx>
          <c:spPr>
            <a:solidFill>
              <a:srgbClr val="7030A0"/>
            </a:solidFill>
          </c:spPr>
          <c:invertIfNegative val="0"/>
          <c:cat>
            <c:strRef>
              <c:f>Sheet1!$A$2:$A$7</c:f>
              <c:strCache>
                <c:ptCount val="6"/>
                <c:pt idx="0">
                  <c:v>Driving Aides</c:v>
                </c:pt>
                <c:pt idx="1">
                  <c:v>Falling</c:v>
                </c:pt>
                <c:pt idx="2">
                  <c:v>Tripping</c:v>
                </c:pt>
                <c:pt idx="3">
                  <c:v>Vocalizing</c:v>
                </c:pt>
                <c:pt idx="4">
                  <c:v>Jumping</c:v>
                </c:pt>
                <c:pt idx="5">
                  <c:v>Miscatch</c:v>
                </c:pt>
              </c:strCache>
            </c:strRef>
          </c:cat>
          <c:val>
            <c:numRef>
              <c:f>Sheet1!$B$2:$B$7</c:f>
              <c:numCache>
                <c:formatCode>0.00%</c:formatCode>
                <c:ptCount val="6"/>
                <c:pt idx="0">
                  <c:v>0.1</c:v>
                </c:pt>
                <c:pt idx="1">
                  <c:v>2.0000000000000011E-2</c:v>
                </c:pt>
                <c:pt idx="2">
                  <c:v>0.1</c:v>
                </c:pt>
                <c:pt idx="3">
                  <c:v>0.05</c:v>
                </c:pt>
                <c:pt idx="4">
                  <c:v>0.25</c:v>
                </c:pt>
                <c:pt idx="5">
                  <c:v>0</c:v>
                </c:pt>
              </c:numCache>
            </c:numRef>
          </c:val>
          <c:extLst>
            <c:ext xmlns:c16="http://schemas.microsoft.com/office/drawing/2014/chart" uri="{C3380CC4-5D6E-409C-BE32-E72D297353CC}">
              <c16:uniqueId val="{00000000-D2C7-431A-A4BC-7BD855FEBB96}"/>
            </c:ext>
          </c:extLst>
        </c:ser>
        <c:ser>
          <c:idx val="1"/>
          <c:order val="1"/>
          <c:tx>
            <c:strRef>
              <c:f>Sheet1!$C$1</c:f>
              <c:strCache>
                <c:ptCount val="1"/>
                <c:pt idx="0">
                  <c:v>Average at All Yards</c:v>
                </c:pt>
              </c:strCache>
            </c:strRef>
          </c:tx>
          <c:spPr>
            <a:solidFill>
              <a:srgbClr val="92D050"/>
            </a:solidFill>
          </c:spPr>
          <c:invertIfNegative val="0"/>
          <c:cat>
            <c:strRef>
              <c:f>Sheet1!$A$2:$A$7</c:f>
              <c:strCache>
                <c:ptCount val="6"/>
                <c:pt idx="0">
                  <c:v>Driving Aides</c:v>
                </c:pt>
                <c:pt idx="1">
                  <c:v>Falling</c:v>
                </c:pt>
                <c:pt idx="2">
                  <c:v>Tripping</c:v>
                </c:pt>
                <c:pt idx="3">
                  <c:v>Vocalizing</c:v>
                </c:pt>
                <c:pt idx="4">
                  <c:v>Jumping</c:v>
                </c:pt>
                <c:pt idx="5">
                  <c:v>Miscatch</c:v>
                </c:pt>
              </c:strCache>
            </c:strRef>
          </c:cat>
          <c:val>
            <c:numRef>
              <c:f>Sheet1!$C$2:$C$7</c:f>
              <c:numCache>
                <c:formatCode>0.00%</c:formatCode>
                <c:ptCount val="6"/>
                <c:pt idx="0">
                  <c:v>3.9399999999999998E-2</c:v>
                </c:pt>
                <c:pt idx="1">
                  <c:v>2.300000000000003E-3</c:v>
                </c:pt>
                <c:pt idx="2">
                  <c:v>1.9500000000000028E-2</c:v>
                </c:pt>
                <c:pt idx="3">
                  <c:v>8.000000000000014E-3</c:v>
                </c:pt>
                <c:pt idx="4">
                  <c:v>5.3999999999999999E-2</c:v>
                </c:pt>
                <c:pt idx="5">
                  <c:v>1.600000000000002E-3</c:v>
                </c:pt>
              </c:numCache>
            </c:numRef>
          </c:val>
          <c:extLst>
            <c:ext xmlns:c16="http://schemas.microsoft.com/office/drawing/2014/chart" uri="{C3380CC4-5D6E-409C-BE32-E72D297353CC}">
              <c16:uniqueId val="{00000001-D2C7-431A-A4BC-7BD855FEBB96}"/>
            </c:ext>
          </c:extLst>
        </c:ser>
        <c:dLbls>
          <c:showLegendKey val="0"/>
          <c:showVal val="0"/>
          <c:showCatName val="0"/>
          <c:showSerName val="0"/>
          <c:showPercent val="0"/>
          <c:showBubbleSize val="0"/>
        </c:dLbls>
        <c:gapWidth val="150"/>
        <c:axId val="36082048"/>
        <c:axId val="36083968"/>
      </c:barChart>
      <c:catAx>
        <c:axId val="36082048"/>
        <c:scaling>
          <c:orientation val="minMax"/>
        </c:scaling>
        <c:delete val="0"/>
        <c:axPos val="b"/>
        <c:title>
          <c:tx>
            <c:rich>
              <a:bodyPr/>
              <a:lstStyle/>
              <a:p>
                <a:pPr>
                  <a:defRPr/>
                </a:pPr>
                <a:r>
                  <a:rPr lang="en-US"/>
                  <a:t>Category Observed</a:t>
                </a:r>
              </a:p>
            </c:rich>
          </c:tx>
          <c:overlay val="0"/>
        </c:title>
        <c:numFmt formatCode="General" sourceLinked="0"/>
        <c:majorTickMark val="none"/>
        <c:minorTickMark val="none"/>
        <c:tickLblPos val="nextTo"/>
        <c:crossAx val="36083968"/>
        <c:crosses val="autoZero"/>
        <c:auto val="1"/>
        <c:lblAlgn val="ctr"/>
        <c:lblOffset val="100"/>
        <c:noMultiLvlLbl val="0"/>
      </c:catAx>
      <c:valAx>
        <c:axId val="36083968"/>
        <c:scaling>
          <c:orientation val="minMax"/>
        </c:scaling>
        <c:delete val="0"/>
        <c:axPos val="l"/>
        <c:majorGridlines/>
        <c:title>
          <c:tx>
            <c:rich>
              <a:bodyPr rot="-5400000" vert="horz"/>
              <a:lstStyle/>
              <a:p>
                <a:pPr>
                  <a:defRPr/>
                </a:pPr>
                <a:r>
                  <a:rPr lang="en-US"/>
                  <a:t>Percent of Total (n=100)</a:t>
                </a:r>
              </a:p>
            </c:rich>
          </c:tx>
          <c:overlay val="0"/>
        </c:title>
        <c:numFmt formatCode="0%" sourceLinked="0"/>
        <c:majorTickMark val="none"/>
        <c:minorTickMark val="none"/>
        <c:tickLblPos val="nextTo"/>
        <c:crossAx val="36082048"/>
        <c:crosses val="autoZero"/>
        <c:crossBetween val="between"/>
      </c:valAx>
    </c:plotArea>
    <c:legend>
      <c:legendPos val="b"/>
      <c:overlay val="0"/>
    </c:legend>
    <c:plotVisOnly val="1"/>
    <c:dispBlanksAs val="gap"/>
    <c:showDLblsOverMax val="0"/>
  </c:chart>
  <c:spPr>
    <a:solidFill>
      <a:schemeClr val="bg1"/>
    </a:solidFill>
  </c:spPr>
  <c:txPr>
    <a:bodyPr/>
    <a:lstStyle/>
    <a:p>
      <a:pPr>
        <a:defRPr sz="1800">
          <a:solidFill>
            <a:schemeClr val="tx1"/>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7"/>
    </mc:Choice>
    <mc:Fallback>
      <c:style val="37"/>
    </mc:Fallback>
  </mc:AlternateContent>
  <c:chart>
    <c:autoTitleDeleted val="1"/>
    <c:plotArea>
      <c:layout/>
      <c:barChart>
        <c:barDir val="col"/>
        <c:grouping val="clustered"/>
        <c:varyColors val="0"/>
        <c:ser>
          <c:idx val="0"/>
          <c:order val="0"/>
          <c:tx>
            <c:strRef>
              <c:f>Sheet1!$B$1</c:f>
              <c:strCache>
                <c:ptCount val="1"/>
                <c:pt idx="0">
                  <c:v>All Yards (n=49)</c:v>
                </c:pt>
              </c:strCache>
            </c:strRef>
          </c:tx>
          <c:spPr>
            <a:solidFill>
              <a:srgbClr val="7030A0"/>
            </a:solidFill>
          </c:spPr>
          <c:invertIfNegative val="0"/>
          <c:cat>
            <c:strRef>
              <c:f>Sheet1!$A$2</c:f>
              <c:strCache>
                <c:ptCount val="1"/>
                <c:pt idx="0">
                  <c:v>Yards with required BMPs &amp; SOPs</c:v>
                </c:pt>
              </c:strCache>
            </c:strRef>
          </c:cat>
          <c:val>
            <c:numRef>
              <c:f>Sheet1!$B$2</c:f>
              <c:numCache>
                <c:formatCode>0%</c:formatCode>
                <c:ptCount val="1"/>
                <c:pt idx="0">
                  <c:v>0.30612244897959223</c:v>
                </c:pt>
              </c:numCache>
            </c:numRef>
          </c:val>
          <c:extLst>
            <c:ext xmlns:c16="http://schemas.microsoft.com/office/drawing/2014/chart" uri="{C3380CC4-5D6E-409C-BE32-E72D297353CC}">
              <c16:uniqueId val="{00000000-CD91-409A-8F62-7BD197DFF5E6}"/>
            </c:ext>
          </c:extLst>
        </c:ser>
        <c:ser>
          <c:idx val="1"/>
          <c:order val="1"/>
          <c:tx>
            <c:strRef>
              <c:f>Sheet1!$C$1</c:f>
              <c:strCache>
                <c:ptCount val="1"/>
                <c:pt idx="0">
                  <c:v>Large Yards (n=30)</c:v>
                </c:pt>
              </c:strCache>
            </c:strRef>
          </c:tx>
          <c:spPr>
            <a:solidFill>
              <a:schemeClr val="accent2"/>
            </a:solidFill>
          </c:spPr>
          <c:invertIfNegative val="0"/>
          <c:cat>
            <c:strRef>
              <c:f>Sheet1!$A$2</c:f>
              <c:strCache>
                <c:ptCount val="1"/>
                <c:pt idx="0">
                  <c:v>Yards with required BMPs &amp; SOPs</c:v>
                </c:pt>
              </c:strCache>
            </c:strRef>
          </c:cat>
          <c:val>
            <c:numRef>
              <c:f>Sheet1!$C$2</c:f>
              <c:numCache>
                <c:formatCode>0%</c:formatCode>
                <c:ptCount val="1"/>
                <c:pt idx="0">
                  <c:v>0.36666666666666725</c:v>
                </c:pt>
              </c:numCache>
            </c:numRef>
          </c:val>
          <c:extLst>
            <c:ext xmlns:c16="http://schemas.microsoft.com/office/drawing/2014/chart" uri="{C3380CC4-5D6E-409C-BE32-E72D297353CC}">
              <c16:uniqueId val="{00000001-CD91-409A-8F62-7BD197DFF5E6}"/>
            </c:ext>
          </c:extLst>
        </c:ser>
        <c:ser>
          <c:idx val="2"/>
          <c:order val="2"/>
          <c:tx>
            <c:strRef>
              <c:f>Sheet1!$D$1</c:f>
              <c:strCache>
                <c:ptCount val="1"/>
                <c:pt idx="0">
                  <c:v>Small Yards (n=19)</c:v>
                </c:pt>
              </c:strCache>
            </c:strRef>
          </c:tx>
          <c:spPr>
            <a:solidFill>
              <a:srgbClr val="92D050"/>
            </a:solidFill>
          </c:spPr>
          <c:invertIfNegative val="0"/>
          <c:cat>
            <c:strRef>
              <c:f>Sheet1!$A$2</c:f>
              <c:strCache>
                <c:ptCount val="1"/>
                <c:pt idx="0">
                  <c:v>Yards with required BMPs &amp; SOPs</c:v>
                </c:pt>
              </c:strCache>
            </c:strRef>
          </c:cat>
          <c:val>
            <c:numRef>
              <c:f>Sheet1!$D$2</c:f>
              <c:numCache>
                <c:formatCode>0%</c:formatCode>
                <c:ptCount val="1"/>
                <c:pt idx="0">
                  <c:v>0.21052631578947392</c:v>
                </c:pt>
              </c:numCache>
            </c:numRef>
          </c:val>
          <c:extLst>
            <c:ext xmlns:c16="http://schemas.microsoft.com/office/drawing/2014/chart" uri="{C3380CC4-5D6E-409C-BE32-E72D297353CC}">
              <c16:uniqueId val="{00000002-CD91-409A-8F62-7BD197DFF5E6}"/>
            </c:ext>
          </c:extLst>
        </c:ser>
        <c:dLbls>
          <c:showLegendKey val="0"/>
          <c:showVal val="0"/>
          <c:showCatName val="0"/>
          <c:showSerName val="0"/>
          <c:showPercent val="0"/>
          <c:showBubbleSize val="0"/>
        </c:dLbls>
        <c:gapWidth val="150"/>
        <c:axId val="37370112"/>
        <c:axId val="37384576"/>
      </c:barChart>
      <c:catAx>
        <c:axId val="37370112"/>
        <c:scaling>
          <c:orientation val="minMax"/>
        </c:scaling>
        <c:delete val="1"/>
        <c:axPos val="b"/>
        <c:title>
          <c:tx>
            <c:rich>
              <a:bodyPr/>
              <a:lstStyle/>
              <a:p>
                <a:pPr>
                  <a:defRPr/>
                </a:pPr>
                <a:r>
                  <a:rPr lang="en-US"/>
                  <a:t>Yards with Complete Documentation</a:t>
                </a:r>
              </a:p>
            </c:rich>
          </c:tx>
          <c:overlay val="0"/>
        </c:title>
        <c:numFmt formatCode="General" sourceLinked="0"/>
        <c:majorTickMark val="none"/>
        <c:minorTickMark val="none"/>
        <c:tickLblPos val="none"/>
        <c:crossAx val="37384576"/>
        <c:crosses val="autoZero"/>
        <c:auto val="1"/>
        <c:lblAlgn val="ctr"/>
        <c:lblOffset val="100"/>
        <c:noMultiLvlLbl val="0"/>
      </c:catAx>
      <c:valAx>
        <c:axId val="37384576"/>
        <c:scaling>
          <c:orientation val="minMax"/>
        </c:scaling>
        <c:delete val="0"/>
        <c:axPos val="l"/>
        <c:majorGridlines/>
        <c:title>
          <c:tx>
            <c:rich>
              <a:bodyPr rot="-5400000" vert="horz"/>
              <a:lstStyle/>
              <a:p>
                <a:pPr>
                  <a:defRPr/>
                </a:pPr>
                <a:r>
                  <a:rPr lang="en-US"/>
                  <a:t>Percent of Total (n)</a:t>
                </a:r>
              </a:p>
            </c:rich>
          </c:tx>
          <c:overlay val="0"/>
        </c:title>
        <c:numFmt formatCode="0%" sourceLinked="1"/>
        <c:majorTickMark val="none"/>
        <c:minorTickMark val="none"/>
        <c:tickLblPos val="nextTo"/>
        <c:crossAx val="37370112"/>
        <c:crosses val="autoZero"/>
        <c:crossBetween val="between"/>
      </c:valAx>
    </c:plotArea>
    <c:legend>
      <c:legendPos val="b"/>
      <c:overlay val="0"/>
    </c:legend>
    <c:plotVisOnly val="1"/>
    <c:dispBlanksAs val="gap"/>
    <c:showDLblsOverMax val="0"/>
  </c:chart>
  <c:spPr>
    <a:solidFill>
      <a:schemeClr val="bg1"/>
    </a:solidFill>
  </c:spPr>
  <c:txPr>
    <a:bodyPr/>
    <a:lstStyle/>
    <a:p>
      <a:pPr>
        <a:defRPr sz="1800">
          <a:solidFill>
            <a:schemeClr val="tx1"/>
          </a:solidFil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01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317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01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01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01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EF08A74-B881-440E-909F-DE9752CE062E}" type="slidenum">
              <a:rPr lang="en-US"/>
              <a:pPr>
                <a:defRPr/>
              </a:pPr>
              <a:t>‹#›</a:t>
            </a:fld>
            <a:endParaRPr lang="en-US"/>
          </a:p>
        </p:txBody>
      </p:sp>
    </p:spTree>
    <p:extLst>
      <p:ext uri="{BB962C8B-B14F-4D97-AF65-F5344CB8AC3E}">
        <p14:creationId xmlns:p14="http://schemas.microsoft.com/office/powerpoint/2010/main" val="32583748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a:ln/>
        </p:spPr>
      </p:sp>
      <p:sp>
        <p:nvSpPr>
          <p:cNvPr id="20482"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This is an example of the primary way that beef goes from pasture to plate and the entire community of people that it takes to raise beef today. As you can see, it’s a long and thoughtful process</a:t>
            </a:r>
            <a:r>
              <a:rPr lang="en-US" baseline="0" dirty="0"/>
              <a:t> that involves many people from pasture to plate. The goal of everyone in the beef community is to make the best use of the resources we have to sustainably raise the highest quality beef.</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[Point out which part of the beef community you represent and talk about your role and personal commitment in working with other members of the community to raise high quality beef for the people in your audience, as well as your own dinner table.]</a:t>
            </a:r>
            <a:endParaRPr lang="en-US" dirty="0"/>
          </a:p>
          <a:p>
            <a:endParaRPr lang="en-US" dirty="0"/>
          </a:p>
          <a:p>
            <a:pPr marL="0" marR="0" indent="0" algn="l" defTabSz="914400" rtl="0" eaLnBrk="0" fontAlgn="base" latinLnBrk="0" hangingPunct="0">
              <a:lnSpc>
                <a:spcPct val="100000"/>
              </a:lnSpc>
              <a:spcBef>
                <a:spcPts val="0"/>
              </a:spcBef>
              <a:spcAft>
                <a:spcPct val="0"/>
              </a:spcAft>
              <a:buClrTx/>
              <a:buSzTx/>
              <a:buFontTx/>
              <a:buNone/>
              <a:tabLst/>
              <a:defRPr/>
            </a:pPr>
            <a:r>
              <a:rPr lang="en-US" dirty="0"/>
              <a:t>Family farmers and ranchers</a:t>
            </a:r>
            <a:r>
              <a:rPr lang="en-US" baseline="0" dirty="0"/>
              <a:t> depend on other members of the beef community to deliver beef from their pasture to your plate. In order to make the best use of the resources we/they have, such as grass pasture, we/they need other members of the community to grow grain and hay to feed cattle when the grass isn’t </a:t>
            </a:r>
            <a:r>
              <a:rPr lang="en-US" dirty="0"/>
              <a:t>growing or a place to move cattle after weaning time at about one year, so we/they can raise another calf crop (cows have a nine month gestation period similar to humans and typically produce one calf per year). </a:t>
            </a:r>
          </a:p>
          <a:p>
            <a:pPr marL="0" marR="0" indent="0" algn="l" defTabSz="914400" rtl="0" eaLnBrk="0" fontAlgn="base" latinLnBrk="0" hangingPunct="0">
              <a:lnSpc>
                <a:spcPct val="100000"/>
              </a:lnSpc>
              <a:spcBef>
                <a:spcPts val="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ts val="0"/>
              </a:spcBef>
              <a:spcAft>
                <a:spcPct val="0"/>
              </a:spcAft>
              <a:buClrTx/>
              <a:buSzTx/>
              <a:buFontTx/>
              <a:buNone/>
              <a:tabLst/>
              <a:defRPr/>
            </a:pPr>
            <a:r>
              <a:rPr lang="en-US" baseline="0" dirty="0"/>
              <a:t>For example, we/they might sell calves to a stock/backgrounder who has wheat or corn pasture or to a </a:t>
            </a:r>
            <a:r>
              <a:rPr lang="en-US" baseline="0" dirty="0" err="1"/>
              <a:t>feedyard</a:t>
            </a:r>
            <a:r>
              <a:rPr lang="en-US" baseline="0" dirty="0"/>
              <a:t> in an area where they grow abundant supplies of grain. Of course, we/they also need someone to slaughter, process and deliver the beef we raise to the consumer. </a:t>
            </a:r>
          </a:p>
          <a:p>
            <a:endParaRPr lang="en-US" baseline="0" dirty="0"/>
          </a:p>
        </p:txBody>
      </p:sp>
      <p:sp>
        <p:nvSpPr>
          <p:cNvPr id="20483" name="Slide Number Placeholder 3"/>
          <p:cNvSpPr>
            <a:spLocks noGrp="1"/>
          </p:cNvSpPr>
          <p:nvPr>
            <p:ph type="sldNum" sz="quarter" idx="5"/>
          </p:nvPr>
        </p:nvSpPr>
        <p:spPr>
          <a:noFill/>
        </p:spPr>
        <p:txBody>
          <a:bodyPr/>
          <a:lstStyle/>
          <a:p>
            <a:fld id="{38BF9861-A769-4C9F-B647-328B3D3AB2A6}" type="slidenum">
              <a:rPr lang="fr-FR" smtClean="0"/>
              <a:pPr/>
              <a:t>2</a:t>
            </a:fld>
            <a:endParaRPr lang="fr-FR"/>
          </a:p>
        </p:txBody>
      </p:sp>
    </p:spTree>
    <p:extLst>
      <p:ext uri="{BB962C8B-B14F-4D97-AF65-F5344CB8AC3E}">
        <p14:creationId xmlns:p14="http://schemas.microsoft.com/office/powerpoint/2010/main" val="3022498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EF08A74-B881-440E-909F-DE9752CE062E}" type="slidenum">
              <a:rPr lang="en-US" smtClean="0"/>
              <a:pPr>
                <a:defRPr/>
              </a:pPr>
              <a:t>31</a:t>
            </a:fld>
            <a:endParaRPr lang="en-US"/>
          </a:p>
        </p:txBody>
      </p:sp>
    </p:spTree>
    <p:extLst>
      <p:ext uri="{BB962C8B-B14F-4D97-AF65-F5344CB8AC3E}">
        <p14:creationId xmlns:p14="http://schemas.microsoft.com/office/powerpoint/2010/main" val="216431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EF08A74-B881-440E-909F-DE9752CE062E}" type="slidenum">
              <a:rPr lang="en-US" smtClean="0"/>
              <a:pPr>
                <a:defRPr/>
              </a:pPr>
              <a:t>36</a:t>
            </a:fld>
            <a:endParaRPr lang="en-US"/>
          </a:p>
        </p:txBody>
      </p:sp>
    </p:spTree>
    <p:extLst>
      <p:ext uri="{BB962C8B-B14F-4D97-AF65-F5344CB8AC3E}">
        <p14:creationId xmlns:p14="http://schemas.microsoft.com/office/powerpoint/2010/main" val="3435423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EF08A74-B881-440E-909F-DE9752CE062E}" type="slidenum">
              <a:rPr lang="en-US" smtClean="0"/>
              <a:pPr>
                <a:defRPr/>
              </a:pPr>
              <a:t>39</a:t>
            </a:fld>
            <a:endParaRPr lang="en-US"/>
          </a:p>
        </p:txBody>
      </p:sp>
    </p:spTree>
    <p:extLst>
      <p:ext uri="{BB962C8B-B14F-4D97-AF65-F5344CB8AC3E}">
        <p14:creationId xmlns:p14="http://schemas.microsoft.com/office/powerpoint/2010/main" val="789388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B2F35D-13C1-A040-81E2-88063E746854}" type="slidenum">
              <a:rPr lang="en-US" smtClean="0"/>
              <a:pPr/>
              <a:t>47</a:t>
            </a:fld>
            <a:endParaRPr lang="en-US"/>
          </a:p>
        </p:txBody>
      </p:sp>
    </p:spTree>
    <p:extLst>
      <p:ext uri="{BB962C8B-B14F-4D97-AF65-F5344CB8AC3E}">
        <p14:creationId xmlns:p14="http://schemas.microsoft.com/office/powerpoint/2010/main" val="2483745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EF08A74-B881-440E-909F-DE9752CE062E}" type="slidenum">
              <a:rPr lang="en-US" smtClean="0"/>
              <a:pPr>
                <a:defRPr/>
              </a:pPr>
              <a:t>48</a:t>
            </a:fld>
            <a:endParaRPr lang="en-US"/>
          </a:p>
        </p:txBody>
      </p:sp>
    </p:spTree>
    <p:extLst>
      <p:ext uri="{BB962C8B-B14F-4D97-AF65-F5344CB8AC3E}">
        <p14:creationId xmlns:p14="http://schemas.microsoft.com/office/powerpoint/2010/main" val="3606203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B2F35D-13C1-A040-81E2-88063E746854}" type="slidenum">
              <a:rPr lang="en-US" smtClean="0"/>
              <a:pPr/>
              <a:t>49</a:t>
            </a:fld>
            <a:endParaRPr lang="en-US"/>
          </a:p>
        </p:txBody>
      </p:sp>
    </p:spTree>
    <p:extLst>
      <p:ext uri="{BB962C8B-B14F-4D97-AF65-F5344CB8AC3E}">
        <p14:creationId xmlns:p14="http://schemas.microsoft.com/office/powerpoint/2010/main" val="3014252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09A2BDE-DBBD-4DEB-A4E6-5E1CEB30E6E2}" type="slidenum">
              <a:rPr lang="en-US" smtClean="0"/>
              <a:pPr>
                <a:defRPr/>
              </a:pPr>
              <a:t>52</a:t>
            </a:fld>
            <a:endParaRPr lang="en-US"/>
          </a:p>
        </p:txBody>
      </p:sp>
    </p:spTree>
    <p:extLst>
      <p:ext uri="{BB962C8B-B14F-4D97-AF65-F5344CB8AC3E}">
        <p14:creationId xmlns:p14="http://schemas.microsoft.com/office/powerpoint/2010/main" val="3276045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This picture is an example of a sled which the animal is rolled onto the mat, and moved to a safe place to treat. Notice a rope halter is tied from the animals’ head to a rear leg. This is to prevent trauma to the animal’s head during this process. When handling nonambulatory animals animal and handler safety is important to keep in mind. </a:t>
            </a: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5BE11DC-2A15-48AC-8ED6-35CE24586CE2}" type="slidenum">
              <a:rPr lang="en-US" altLang="en-US" smtClean="0"/>
              <a:pPr/>
              <a:t>55</a:t>
            </a:fld>
            <a:endParaRPr lang="en-US" altLang="en-US" smtClean="0"/>
          </a:p>
        </p:txBody>
      </p:sp>
    </p:spTree>
    <p:extLst>
      <p:ext uri="{BB962C8B-B14F-4D97-AF65-F5344CB8AC3E}">
        <p14:creationId xmlns:p14="http://schemas.microsoft.com/office/powerpoint/2010/main" val="525332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Safety is a priority when euthanizing feedlot animals. It is a good idea to have an easily assessable escape route when dealing with mobile sick/injured animals. Keeping the animal calm will help with proper euthanasia location. </a:t>
            </a:r>
            <a:endParaRPr lang="en-CA" altLang="en-US"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E58DFB2-D4AA-4390-B2C5-D265C0DE378A}" type="slidenum">
              <a:rPr lang="en-CA" altLang="en-US" smtClean="0"/>
              <a:pPr/>
              <a:t>58</a:t>
            </a:fld>
            <a:endParaRPr lang="en-CA" altLang="en-US" smtClean="0"/>
          </a:p>
        </p:txBody>
      </p:sp>
    </p:spTree>
    <p:extLst>
      <p:ext uri="{BB962C8B-B14F-4D97-AF65-F5344CB8AC3E}">
        <p14:creationId xmlns:p14="http://schemas.microsoft.com/office/powerpoint/2010/main" val="1241780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 typeface="Arial" panose="020B0604020202020204" pitchFamily="34" charset="0"/>
              <a:buNone/>
              <a:defRPr/>
            </a:pPr>
            <a:r>
              <a:rPr lang="en-US" altLang="en-US" dirty="0" smtClean="0"/>
              <a:t>It is important that it is clearly defined when an animal must be promptly euthanized. Animals that have no prospect of improvement must be euthanized. Examples include:</a:t>
            </a:r>
          </a:p>
          <a:p>
            <a:pPr marL="171450" indent="-171450" eaLnBrk="1" hangingPunct="1">
              <a:buFont typeface="Arial" panose="020B0604020202020204" pitchFamily="34" charset="0"/>
              <a:buChar char="•"/>
              <a:defRPr/>
            </a:pPr>
            <a:r>
              <a:rPr lang="en-US" altLang="en-US" dirty="0" smtClean="0"/>
              <a:t>Severely injured or non-ambulatory animals unable to to recover or cannot be slaughtered. </a:t>
            </a:r>
          </a:p>
          <a:p>
            <a:pPr marL="628650" lvl="1" indent="-171450" eaLnBrk="1" hangingPunct="1">
              <a:buFont typeface="Arial" panose="020B0604020202020204" pitchFamily="34" charset="0"/>
              <a:buChar char="•"/>
              <a:defRPr/>
            </a:pPr>
            <a:r>
              <a:rPr lang="en-US" altLang="en-US" dirty="0" smtClean="0"/>
              <a:t>May include</a:t>
            </a:r>
          </a:p>
          <a:p>
            <a:pPr marL="1085850" lvl="2" indent="-171450" eaLnBrk="1" hangingPunct="1">
              <a:buFont typeface="Arial" panose="020B0604020202020204" pitchFamily="34" charset="0"/>
              <a:buChar char="•"/>
              <a:defRPr/>
            </a:pPr>
            <a:r>
              <a:rPr lang="en-US" altLang="en-US" dirty="0" smtClean="0"/>
              <a:t>Broken leg</a:t>
            </a:r>
          </a:p>
          <a:p>
            <a:pPr marL="1085850" lvl="2" indent="-171450" eaLnBrk="1" hangingPunct="1">
              <a:buFont typeface="Arial" panose="020B0604020202020204" pitchFamily="34" charset="0"/>
              <a:buChar char="•"/>
              <a:defRPr/>
            </a:pPr>
            <a:r>
              <a:rPr lang="en-US" altLang="en-US" dirty="0" smtClean="0"/>
              <a:t>Broken back</a:t>
            </a:r>
          </a:p>
          <a:p>
            <a:pPr marL="1085850" lvl="2" indent="-171450" eaLnBrk="1" hangingPunct="1">
              <a:buFont typeface="Arial" panose="020B0604020202020204" pitchFamily="34" charset="0"/>
              <a:buChar char="•"/>
              <a:defRPr/>
            </a:pPr>
            <a:r>
              <a:rPr lang="en-US" altLang="en-US" dirty="0" smtClean="0"/>
              <a:t>Large wounds with a grim prognosis (into chest or abdominal cavity)</a:t>
            </a:r>
          </a:p>
          <a:p>
            <a:pPr marL="171450" indent="-171450" eaLnBrk="1" hangingPunct="1">
              <a:buFont typeface="Arial" panose="020B0604020202020204" pitchFamily="34" charset="0"/>
              <a:buChar char="•"/>
              <a:defRPr/>
            </a:pPr>
            <a:r>
              <a:rPr lang="en-US" altLang="en-US" dirty="0" smtClean="0"/>
              <a:t>Chronic, severe, or debilitating pain from chronic disease. The animals have failed to respond to treatment and convalescent protocols. </a:t>
            </a:r>
          </a:p>
          <a:p>
            <a:pPr marL="628650" lvl="1" indent="-171450" eaLnBrk="1" hangingPunct="1">
              <a:buFont typeface="Arial" panose="020B0604020202020204" pitchFamily="34" charset="0"/>
              <a:buChar char="•"/>
              <a:defRPr/>
            </a:pPr>
            <a:r>
              <a:rPr lang="en-US" altLang="en-US" dirty="0" smtClean="0"/>
              <a:t>May include</a:t>
            </a:r>
          </a:p>
          <a:p>
            <a:pPr marL="1085850" lvl="2" indent="-171450" eaLnBrk="1" hangingPunct="1">
              <a:buFont typeface="Arial" panose="020B0604020202020204" pitchFamily="34" charset="0"/>
              <a:buChar char="•"/>
              <a:defRPr/>
            </a:pPr>
            <a:r>
              <a:rPr lang="en-US" altLang="en-US" dirty="0" smtClean="0"/>
              <a:t>Polyarthritis</a:t>
            </a:r>
          </a:p>
          <a:p>
            <a:pPr marL="1085850" lvl="2" indent="-171450" eaLnBrk="1" hangingPunct="1">
              <a:buFont typeface="Arial" panose="020B0604020202020204" pitchFamily="34" charset="0"/>
              <a:buChar char="•"/>
              <a:defRPr/>
            </a:pPr>
            <a:r>
              <a:rPr lang="en-US" altLang="en-US" dirty="0" smtClean="0"/>
              <a:t>Necrotic arthritis (clubfoot) </a:t>
            </a:r>
          </a:p>
          <a:p>
            <a:pPr marL="1085850" lvl="2" indent="-171450" eaLnBrk="1" hangingPunct="1">
              <a:buFont typeface="Arial" panose="020B0604020202020204" pitchFamily="34" charset="0"/>
              <a:buChar char="•"/>
              <a:defRPr/>
            </a:pPr>
            <a:r>
              <a:rPr lang="en-US" altLang="en-US" dirty="0" smtClean="0"/>
              <a:t>Chronic bovine respiratory disease </a:t>
            </a:r>
          </a:p>
          <a:p>
            <a:pPr marL="171450" indent="-171450" eaLnBrk="1" hangingPunct="1">
              <a:buFont typeface="Arial" panose="020B0604020202020204" pitchFamily="34" charset="0"/>
              <a:buChar char="•"/>
              <a:defRPr/>
            </a:pPr>
            <a:r>
              <a:rPr lang="en-US" altLang="en-US" dirty="0" smtClean="0"/>
              <a:t>Show continuous weight loss or emaciation</a:t>
            </a:r>
          </a:p>
          <a:p>
            <a:pPr marL="628650" lvl="1" indent="-171450" eaLnBrk="1" hangingPunct="1">
              <a:buFont typeface="Arial" panose="020B0604020202020204" pitchFamily="34" charset="0"/>
              <a:buChar char="•"/>
              <a:defRPr/>
            </a:pPr>
            <a:r>
              <a:rPr lang="en-US" altLang="en-US" dirty="0" smtClean="0"/>
              <a:t>Animals displaying a body condition score of less than 2 These animals typically have severe illness. They are very thin, all the ribs can be seen easily, prominent skeleton (vertebrae, hips, pin bones)</a:t>
            </a:r>
          </a:p>
          <a:p>
            <a:pPr marL="171450" indent="-171450" eaLnBrk="1" hangingPunct="1">
              <a:buFont typeface="Arial" panose="020B0604020202020204" pitchFamily="34" charset="0"/>
              <a:buChar char="•"/>
              <a:defRPr/>
            </a:pPr>
            <a:r>
              <a:rPr lang="en-US" altLang="en-US" dirty="0" smtClean="0"/>
              <a:t>Non ambulatory and nonresponsive for more than 24 hours</a:t>
            </a:r>
          </a:p>
          <a:p>
            <a:pPr marL="628650" lvl="1" indent="-171450" eaLnBrk="1" hangingPunct="1">
              <a:buFont typeface="Arial" panose="020B0604020202020204" pitchFamily="34" charset="0"/>
              <a:buChar char="•"/>
              <a:defRPr/>
            </a:pPr>
            <a:r>
              <a:rPr lang="en-US" altLang="en-US" dirty="0" smtClean="0"/>
              <a:t>After 24 hours the chances of the animal recovering is slim. Unless ordered treatment by the feedlot vet, they should be euthanized. </a:t>
            </a:r>
          </a:p>
          <a:p>
            <a:pPr marL="628650" lvl="1" indent="-171450" eaLnBrk="1" hangingPunct="1">
              <a:buFont typeface="Arial" panose="020B0604020202020204" pitchFamily="34" charset="0"/>
              <a:buChar char="•"/>
              <a:defRPr/>
            </a:pPr>
            <a:endParaRPr lang="en-US" altLang="en-US" dirty="0" smtClean="0"/>
          </a:p>
          <a:p>
            <a:pPr marL="1085850" lvl="2" indent="-171450" eaLnBrk="1" hangingPunct="1">
              <a:buFont typeface="Arial" panose="020B0604020202020204" pitchFamily="34" charset="0"/>
              <a:buChar char="•"/>
              <a:defRPr/>
            </a:pPr>
            <a:endParaRPr lang="en-US" altLang="en-US" dirty="0" smtClean="0"/>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5A7B59F-36D4-4E78-912C-BA0BE7A1C754}" type="slidenum">
              <a:rPr lang="en-CA" altLang="en-US" smtClean="0"/>
              <a:pPr/>
              <a:t>59</a:t>
            </a:fld>
            <a:endParaRPr lang="en-CA" altLang="en-US" smtClean="0"/>
          </a:p>
        </p:txBody>
      </p:sp>
    </p:spTree>
    <p:extLst>
      <p:ext uri="{BB962C8B-B14F-4D97-AF65-F5344CB8AC3E}">
        <p14:creationId xmlns:p14="http://schemas.microsoft.com/office/powerpoint/2010/main" val="1097176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p:spPr>
        <p:txBody>
          <a:bodyPr/>
          <a:lstStyle/>
          <a:p>
            <a:fld id="{8BCD7413-68DD-4816-884D-7D4B4C6116FF}" type="slidenum">
              <a:rPr lang="en-US" smtClean="0"/>
              <a:pPr/>
              <a:t>3</a:t>
            </a:fld>
            <a:endParaRPr lang="en-US"/>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Aft>
                <a:spcPts val="0"/>
              </a:spcAft>
              <a:buClrTx/>
              <a:buSzTx/>
              <a:buFontTx/>
              <a:buNone/>
              <a:tabLst/>
              <a:defRPr/>
            </a:pPr>
            <a:r>
              <a:rPr lang="en-US" dirty="0"/>
              <a:t>That’s right, </a:t>
            </a:r>
            <a:r>
              <a:rPr lang="en-US" baseline="0" dirty="0"/>
              <a:t>beef is raised by families, not factories. </a:t>
            </a:r>
            <a:r>
              <a:rPr lang="en-US" dirty="0"/>
              <a:t>Family farmers and ranchers make up the foundation of the beef community. Today, there are approximately one million U.S. cattle farmers and ranchers making daily decisions on how to raise beef. You</a:t>
            </a:r>
            <a:r>
              <a:rPr lang="en-US" baseline="0" dirty="0"/>
              <a:t> may be surprised to learn that:</a:t>
            </a:r>
          </a:p>
          <a:p>
            <a:pPr marL="0" marR="0" indent="0" algn="l" defTabSz="914400" rtl="0" eaLnBrk="0" fontAlgn="base" latinLnBrk="0" hangingPunct="0">
              <a:lnSpc>
                <a:spcPct val="100000"/>
              </a:lnSpc>
              <a:spcAft>
                <a:spcPts val="0"/>
              </a:spcAft>
              <a:buClrTx/>
              <a:buSzTx/>
              <a:buFontTx/>
              <a:buNone/>
              <a:tabLst/>
              <a:defRPr/>
            </a:pPr>
            <a:endParaRPr lang="en-US" dirty="0"/>
          </a:p>
          <a:p>
            <a:pPr marL="171450" marR="0" indent="-171450" algn="l" defTabSz="914400" rtl="0" eaLnBrk="0" fontAlgn="base" latinLnBrk="0" hangingPunct="0">
              <a:lnSpc>
                <a:spcPct val="100000"/>
              </a:lnSpc>
              <a:spcAft>
                <a:spcPts val="0"/>
              </a:spcAft>
              <a:buClrTx/>
              <a:buSzTx/>
              <a:buFont typeface="Arial" pitchFamily="34" charset="0"/>
              <a:buChar char="•"/>
              <a:tabLst/>
              <a:defRPr/>
            </a:pPr>
            <a:r>
              <a:rPr lang="en-US" dirty="0"/>
              <a:t>9</a:t>
            </a:r>
            <a:r>
              <a:rPr lang="en-US" baseline="0" dirty="0"/>
              <a:t>7 percent </a:t>
            </a:r>
            <a:r>
              <a:rPr lang="en-US" dirty="0"/>
              <a:t>of beef farms or ranches are family-owned,</a:t>
            </a:r>
          </a:p>
          <a:p>
            <a:pPr marL="171450" marR="0" indent="-171450" algn="l" defTabSz="914400" rtl="0" eaLnBrk="0" fontAlgn="base" latinLnBrk="0" hangingPunct="0">
              <a:lnSpc>
                <a:spcPct val="100000"/>
              </a:lnSpc>
              <a:spcAft>
                <a:spcPts val="0"/>
              </a:spcAft>
              <a:buClrTx/>
              <a:buSzTx/>
              <a:buFont typeface="Arial" pitchFamily="34" charset="0"/>
              <a:buChar char="•"/>
              <a:tabLst/>
              <a:defRPr/>
            </a:pPr>
            <a:r>
              <a:rPr lang="en-US" dirty="0"/>
              <a:t>54 percent of these farms and ranches have been in the same family for three generations or more, and </a:t>
            </a:r>
          </a:p>
          <a:p>
            <a:pPr marL="171450" marR="0" indent="-171450" algn="l" defTabSz="914400" rtl="0" eaLnBrk="0" fontAlgn="base" latinLnBrk="0" hangingPunct="0">
              <a:lnSpc>
                <a:spcPct val="100000"/>
              </a:lnSpc>
              <a:spcAft>
                <a:spcPts val="0"/>
              </a:spcAft>
              <a:buClrTx/>
              <a:buSzTx/>
              <a:buFont typeface="Arial" pitchFamily="34" charset="0"/>
              <a:buChar char="•"/>
              <a:tabLst/>
              <a:defRPr/>
            </a:pPr>
            <a:r>
              <a:rPr lang="en-US" dirty="0"/>
              <a:t>64 percent of cattle farmers and ranchers say that they hope to continue the tradition by passing down their farm or ranch to their children.</a:t>
            </a:r>
          </a:p>
          <a:p>
            <a:pPr>
              <a:spcAft>
                <a:spcPts val="0"/>
              </a:spcAft>
            </a:pPr>
            <a:endParaRPr lang="en-US" dirty="0">
              <a:solidFill>
                <a:schemeClr val="tx1"/>
              </a:solidFill>
            </a:endParaRPr>
          </a:p>
          <a:p>
            <a:pPr>
              <a:spcAft>
                <a:spcPts val="0"/>
              </a:spcAft>
            </a:pPr>
            <a:r>
              <a:rPr lang="en-US" dirty="0">
                <a:solidFill>
                  <a:schemeClr val="tx1"/>
                </a:solidFill>
              </a:rPr>
              <a:t>[Talk about your family history, how you got involved in raising beef, etc.]</a:t>
            </a:r>
          </a:p>
          <a:p>
            <a:pPr>
              <a:spcAft>
                <a:spcPts val="0"/>
              </a:spcAft>
            </a:pPr>
            <a:endParaRPr lang="en-US" dirty="0">
              <a:solidFill>
                <a:schemeClr val="tx1"/>
              </a:solidFill>
            </a:endParaRPr>
          </a:p>
          <a:p>
            <a:pPr>
              <a:spcAft>
                <a:spcPts val="0"/>
              </a:spcAft>
            </a:pPr>
            <a:r>
              <a:rPr lang="en-US" dirty="0">
                <a:solidFill>
                  <a:schemeClr val="tx1"/>
                </a:solidFill>
              </a:rPr>
              <a:t>Raising</a:t>
            </a:r>
            <a:r>
              <a:rPr lang="en-US" baseline="0" dirty="0">
                <a:solidFill>
                  <a:schemeClr val="tx1"/>
                </a:solidFill>
              </a:rPr>
              <a:t> cattle is a family tradition! So, if this is true, why do we hear so much about factory farms these days? Well, times have changed and most people are disconnected from their agricultural roots. Less than 2 percent of the population lives on a farm and raises their own food, or food for them and their neighbors. Sure, there are still many opportunities to buy beef directly from a farmer or rancher, like farmers’ markets and even over the internet. But the vast majority of consumers buy their beef at the grocery store or their favorite restaurant and therefore don’t know how we raise food or have a chance to get to know the people, like me, who raise food.</a:t>
            </a:r>
          </a:p>
          <a:p>
            <a:pPr>
              <a:spcAft>
                <a:spcPts val="0"/>
              </a:spcAft>
            </a:pPr>
            <a:endParaRPr lang="en-US" sz="1000" dirty="0">
              <a:solidFill>
                <a:schemeClr val="tx1"/>
              </a:solidFill>
            </a:endParaRPr>
          </a:p>
          <a:p>
            <a:pPr>
              <a:spcAft>
                <a:spcPts val="0"/>
              </a:spcAft>
            </a:pPr>
            <a:r>
              <a:rPr lang="en-US" sz="900" dirty="0">
                <a:solidFill>
                  <a:schemeClr val="tx1"/>
                </a:solidFill>
              </a:rPr>
              <a:t>Source: Profile of U.S. Cattlemen, Aspen Media &amp; Market Research, July 2010. This data was collected through telephone interviews with a statistically representative list of 791 farmers and ranchers with different types of operations nationwide to create a profile of today’s cattlemen and their values. </a:t>
            </a:r>
          </a:p>
          <a:p>
            <a:pPr>
              <a:spcAft>
                <a:spcPct val="25000"/>
              </a:spcAft>
            </a:pPr>
            <a:endParaRPr lang="en-US" dirty="0"/>
          </a:p>
          <a:p>
            <a:pPr>
              <a:spcAft>
                <a:spcPct val="25000"/>
              </a:spcAft>
            </a:pPr>
            <a:endParaRPr lang="en-US" dirty="0"/>
          </a:p>
          <a:p>
            <a:endParaRPr lang="en-US" dirty="0"/>
          </a:p>
          <a:p>
            <a:endParaRPr lang="en-US" dirty="0"/>
          </a:p>
        </p:txBody>
      </p:sp>
    </p:spTree>
    <p:extLst>
      <p:ext uri="{BB962C8B-B14F-4D97-AF65-F5344CB8AC3E}">
        <p14:creationId xmlns:p14="http://schemas.microsoft.com/office/powerpoint/2010/main" val="265722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The overall goal of euthanasia is to do it efficiently. It should be performed in a timely manner when the decision has been made that it is needed. The method chosen for euthanasia should minimize pain, distress, and anxiety prior to loss of consciousness. The method chosen must also be rapid and performed correctly. </a:t>
            </a: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1290106-F0AB-4B87-B1E8-F209AEAFB6AF}" type="slidenum">
              <a:rPr lang="en-CA" altLang="en-US" smtClean="0"/>
              <a:pPr/>
              <a:t>60</a:t>
            </a:fld>
            <a:endParaRPr lang="en-CA" altLang="en-US" smtClean="0"/>
          </a:p>
        </p:txBody>
      </p:sp>
    </p:spTree>
    <p:extLst>
      <p:ext uri="{BB962C8B-B14F-4D97-AF65-F5344CB8AC3E}">
        <p14:creationId xmlns:p14="http://schemas.microsoft.com/office/powerpoint/2010/main" val="3510170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hangingPunct="1">
              <a:defRPr/>
            </a:pPr>
            <a:r>
              <a:rPr lang="en-US" dirty="0" smtClean="0"/>
              <a:t>Confirmation of death is very critical regardless of type of euthanasia. It is common to see limb movements and an </a:t>
            </a:r>
            <a:r>
              <a:rPr lang="en-US" dirty="0" err="1" smtClean="0"/>
              <a:t>agonal</a:t>
            </a:r>
            <a:r>
              <a:rPr lang="en-US" dirty="0" smtClean="0"/>
              <a:t> non-</a:t>
            </a:r>
            <a:r>
              <a:rPr lang="en-US" dirty="0" err="1" smtClean="0"/>
              <a:t>repetative</a:t>
            </a:r>
            <a:r>
              <a:rPr lang="en-US" dirty="0" smtClean="0"/>
              <a:t> breath. The following can be used to confirm death:</a:t>
            </a:r>
          </a:p>
          <a:p>
            <a:pPr marL="171450" indent="-171450" eaLnBrk="1" hangingPunct="1">
              <a:buFont typeface="Arial" pitchFamily="34" charset="0"/>
              <a:buChar char="•"/>
              <a:defRPr/>
            </a:pPr>
            <a:r>
              <a:rPr lang="en-US" dirty="0" smtClean="0"/>
              <a:t>Lack of corneal reflex (a conscious animal will blink when the eyeball is touched)</a:t>
            </a:r>
          </a:p>
          <a:p>
            <a:pPr marL="171450" indent="-171450" eaLnBrk="1" hangingPunct="1">
              <a:buFont typeface="Arial" pitchFamily="34" charset="0"/>
              <a:buChar char="•"/>
              <a:defRPr/>
            </a:pPr>
            <a:r>
              <a:rPr lang="en-US" dirty="0" smtClean="0"/>
              <a:t>Large dilated pupil, Also the eye returns to the center of the socket</a:t>
            </a:r>
          </a:p>
          <a:p>
            <a:pPr marL="171450" indent="-171450" eaLnBrk="1" hangingPunct="1">
              <a:buFont typeface="Arial" pitchFamily="34" charset="0"/>
              <a:buChar char="•"/>
              <a:defRPr/>
            </a:pPr>
            <a:r>
              <a:rPr lang="en-US" dirty="0" smtClean="0"/>
              <a:t>Lack of respiration (movement of chest in a rhythmic pattern indicates respiration)</a:t>
            </a:r>
          </a:p>
          <a:p>
            <a:pPr marL="171450" indent="-171450" eaLnBrk="1" hangingPunct="1">
              <a:buFont typeface="Arial" pitchFamily="34" charset="0"/>
              <a:buChar char="•"/>
              <a:defRPr/>
            </a:pPr>
            <a:r>
              <a:rPr lang="en-US" dirty="0" smtClean="0"/>
              <a:t>Lack of heart beat (use of a stethoscope behind the elbow)</a:t>
            </a:r>
          </a:p>
          <a:p>
            <a:pPr marL="171450" indent="-171450" eaLnBrk="1" hangingPunct="1">
              <a:buFont typeface="Arial" pitchFamily="34" charset="0"/>
              <a:buChar char="•"/>
              <a:defRPr/>
            </a:pPr>
            <a:endParaRPr lang="en-US" dirty="0" smtClean="0"/>
          </a:p>
          <a:p>
            <a:pPr eaLnBrk="1" hangingPunct="1">
              <a:buFont typeface="Arial" pitchFamily="34" charset="0"/>
              <a:buNone/>
              <a:defRPr/>
            </a:pPr>
            <a:endParaRPr lang="en-US" dirty="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2B75434-96EA-449A-8736-5F15A1F40C86}" type="slidenum">
              <a:rPr lang="en-CA" altLang="en-US" smtClean="0"/>
              <a:pPr/>
              <a:t>68</a:t>
            </a:fld>
            <a:endParaRPr lang="en-CA" altLang="en-US" smtClean="0"/>
          </a:p>
        </p:txBody>
      </p:sp>
    </p:spTree>
    <p:extLst>
      <p:ext uri="{BB962C8B-B14F-4D97-AF65-F5344CB8AC3E}">
        <p14:creationId xmlns:p14="http://schemas.microsoft.com/office/powerpoint/2010/main" val="2367625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5350"/>
            <a:r>
              <a:rPr lang="en-US" altLang="en-US" b="1" smtClean="0">
                <a:latin typeface="Arial Narrow" panose="020B0606020202030204" pitchFamily="34" charset="0"/>
              </a:rPr>
              <a:t>Lesion Damage (continued)</a:t>
            </a:r>
          </a:p>
          <a:p>
            <a:pPr defTabSz="895350"/>
            <a:r>
              <a:rPr lang="en-US" altLang="en-US" smtClean="0">
                <a:latin typeface="Arial Narrow" panose="020B0606020202030204" pitchFamily="34" charset="0"/>
              </a:rPr>
              <a:t>Eye of Round injection lesions found in beef purchased for roast beef sandwiches.</a:t>
            </a: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EAB63D8-3F04-4CC7-839E-6E3A3B2359FA}" type="slidenum">
              <a:rPr lang="en-US" altLang="en-US" smtClean="0"/>
              <a:pPr>
                <a:spcBef>
                  <a:spcPct val="0"/>
                </a:spcBef>
              </a:pPr>
              <a:t>84</a:t>
            </a:fld>
            <a:endParaRPr lang="en-US" altLang="en-US" smtClean="0"/>
          </a:p>
        </p:txBody>
      </p:sp>
    </p:spTree>
    <p:extLst>
      <p:ext uri="{BB962C8B-B14F-4D97-AF65-F5344CB8AC3E}">
        <p14:creationId xmlns:p14="http://schemas.microsoft.com/office/powerpoint/2010/main" val="3077746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a:t>
            </a:r>
            <a:r>
              <a:rPr lang="en-US" baseline="0" dirty="0"/>
              <a:t> to answer those questions, the Five Freedoms were used to create</a:t>
            </a:r>
            <a:endParaRPr lang="en-US" dirty="0"/>
          </a:p>
        </p:txBody>
      </p:sp>
      <p:sp>
        <p:nvSpPr>
          <p:cNvPr id="4" name="Slide Number Placeholder 3"/>
          <p:cNvSpPr>
            <a:spLocks noGrp="1"/>
          </p:cNvSpPr>
          <p:nvPr>
            <p:ph type="sldNum" sz="quarter" idx="10"/>
          </p:nvPr>
        </p:nvSpPr>
        <p:spPr/>
        <p:txBody>
          <a:bodyPr/>
          <a:lstStyle/>
          <a:p>
            <a:fld id="{1DB2F35D-13C1-A040-81E2-88063E746854}" type="slidenum">
              <a:rPr lang="en-US" smtClean="0"/>
              <a:pPr/>
              <a:t>5</a:t>
            </a:fld>
            <a:endParaRPr lang="en-US"/>
          </a:p>
        </p:txBody>
      </p:sp>
    </p:spTree>
    <p:extLst>
      <p:ext uri="{BB962C8B-B14F-4D97-AF65-F5344CB8AC3E}">
        <p14:creationId xmlns:p14="http://schemas.microsoft.com/office/powerpoint/2010/main" val="3059575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CAF4668-DCDE-46E9-BE62-069C4BF96578}"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540145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Bedding during the winter months is also very important. This bedding provides a warm comfortable area for cattle to rest upon. Secondary effects of proper bedding are improved pen conditions, and minimizing the tag on the hides of cattle. Bedding material may come from a number of sources. Typically straw or corn stalks are used. </a:t>
            </a: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0AC576-8A21-4785-8CE6-42BA9C55E545}" type="slidenum">
              <a:rPr lang="en-US" altLang="en-US" smtClean="0"/>
              <a:pPr/>
              <a:t>15</a:t>
            </a:fld>
            <a:endParaRPr lang="en-US" altLang="en-US" smtClean="0"/>
          </a:p>
        </p:txBody>
      </p:sp>
    </p:spTree>
    <p:extLst>
      <p:ext uri="{BB962C8B-B14F-4D97-AF65-F5344CB8AC3E}">
        <p14:creationId xmlns:p14="http://schemas.microsoft.com/office/powerpoint/2010/main" val="1457873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16F292-ABDA-4080-8D6C-737384A3EFED}"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837115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t>
            </a:r>
            <a:r>
              <a:rPr lang="en-US" baseline="0" dirty="0"/>
              <a:t> Robyn Warner’s (Australia) recent works shows repeatedly shocking 15 min b4 slaughter results in decreased tenderness. But would this induce the same if not more stress than the proper use of a hot shot in addition to chronic pain and trim? </a:t>
            </a:r>
            <a:endParaRPr lang="en-US" dirty="0"/>
          </a:p>
        </p:txBody>
      </p:sp>
      <p:sp>
        <p:nvSpPr>
          <p:cNvPr id="4" name="Slide Number Placeholder 3"/>
          <p:cNvSpPr>
            <a:spLocks noGrp="1"/>
          </p:cNvSpPr>
          <p:nvPr>
            <p:ph type="sldNum" sz="quarter" idx="10"/>
          </p:nvPr>
        </p:nvSpPr>
        <p:spPr/>
        <p:txBody>
          <a:bodyPr/>
          <a:lstStyle/>
          <a:p>
            <a:fld id="{ED16F292-ABDA-4080-8D6C-737384A3EFED}"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633144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EF08A74-B881-440E-909F-DE9752CE062E}" type="slidenum">
              <a:rPr lang="en-US" smtClean="0"/>
              <a:pPr>
                <a:defRPr/>
              </a:pPr>
              <a:t>29</a:t>
            </a:fld>
            <a:endParaRPr lang="en-US"/>
          </a:p>
        </p:txBody>
      </p:sp>
    </p:spTree>
    <p:extLst>
      <p:ext uri="{BB962C8B-B14F-4D97-AF65-F5344CB8AC3E}">
        <p14:creationId xmlns:p14="http://schemas.microsoft.com/office/powerpoint/2010/main" val="1905558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EF08A74-B881-440E-909F-DE9752CE062E}" type="slidenum">
              <a:rPr lang="en-US" smtClean="0"/>
              <a:pPr>
                <a:defRPr/>
              </a:pPr>
              <a:t>30</a:t>
            </a:fld>
            <a:endParaRPr lang="en-US"/>
          </a:p>
        </p:txBody>
      </p:sp>
    </p:spTree>
    <p:extLst>
      <p:ext uri="{BB962C8B-B14F-4D97-AF65-F5344CB8AC3E}">
        <p14:creationId xmlns:p14="http://schemas.microsoft.com/office/powerpoint/2010/main" val="3997882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pPr>
              <a:defRPr/>
            </a:pPr>
            <a:endParaRPr lang="en-US"/>
          </a:p>
        </p:txBody>
      </p:sp>
      <p:sp>
        <p:nvSpPr>
          <p:cNvPr id="19" name="Footer Placeholder 18"/>
          <p:cNvSpPr>
            <a:spLocks noGrp="1"/>
          </p:cNvSpPr>
          <p:nvPr>
            <p:ph type="ftr" sz="quarter" idx="11"/>
          </p:nvPr>
        </p:nvSpPr>
        <p:spPr/>
        <p:txBody>
          <a:bodyPr/>
          <a:lstStyle/>
          <a:p>
            <a:pPr>
              <a:defRPr/>
            </a:pPr>
            <a:endParaRPr lang="en-US"/>
          </a:p>
        </p:txBody>
      </p:sp>
      <p:sp>
        <p:nvSpPr>
          <p:cNvPr id="27" name="Slide Number Placeholder 26"/>
          <p:cNvSpPr>
            <a:spLocks noGrp="1"/>
          </p:cNvSpPr>
          <p:nvPr>
            <p:ph type="sldNum" sz="quarter" idx="12"/>
          </p:nvPr>
        </p:nvSpPr>
        <p:spPr/>
        <p:txBody>
          <a:bodyPr/>
          <a:lstStyle/>
          <a:p>
            <a:pPr>
              <a:defRPr/>
            </a:pPr>
            <a:fld id="{B2886B6F-AD8E-4ADF-A06E-EEDDC937C0F5}"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6CCE560-AA08-457E-BBAD-1FAC35B55E89}"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1851AAC-DC2E-49DB-A67F-08B3996B7F3E}"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pPr>
              <a:defRPr/>
            </a:pPr>
            <a:fld id="{44DC6507-42BA-438E-BBCD-A0101299FDA8}"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1936A9-0104-4B9E-814A-1C729409E460}"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rtlCol="0">
            <a:normAutofit/>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eaLnBrk="0" fontAlgn="base" hangingPunct="0">
              <a:spcBef>
                <a:spcPct val="0"/>
              </a:spcBef>
              <a:spcAft>
                <a:spcPct val="0"/>
              </a:spcAft>
              <a:defRPr>
                <a:solidFill>
                  <a:schemeClr val="tx1">
                    <a:tint val="75000"/>
                  </a:schemeClr>
                </a:solidFill>
                <a:latin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eaLnBrk="0" fontAlgn="base" hangingPunct="0">
              <a:spcBef>
                <a:spcPct val="0"/>
              </a:spcBef>
              <a:spcAft>
                <a:spcPct val="0"/>
              </a:spcAft>
              <a:defRPr>
                <a:solidFill>
                  <a:schemeClr val="tx1">
                    <a:tint val="75000"/>
                  </a:schemeClr>
                </a:solidFill>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eaLnBrk="0" fontAlgn="base" hangingPunct="0">
              <a:spcBef>
                <a:spcPct val="0"/>
              </a:spcBef>
              <a:spcAft>
                <a:spcPct val="0"/>
              </a:spcAft>
              <a:defRPr>
                <a:solidFill>
                  <a:schemeClr val="tx1">
                    <a:tint val="75000"/>
                  </a:schemeClr>
                </a:solidFill>
                <a:latin typeface="Arial" panose="020B0604020202020204" pitchFamily="34" charset="0"/>
              </a:defRPr>
            </a:lvl1pPr>
          </a:lstStyle>
          <a:p>
            <a:pPr>
              <a:defRPr/>
            </a:pPr>
            <a:fld id="{E8F673EB-9957-40EE-B0DA-967DAF2C6723}" type="slidenum">
              <a:rPr lang="en-US" altLang="en-US"/>
              <a:pPr>
                <a:defRPr/>
              </a:pPr>
              <a:t>‹#›</a:t>
            </a:fld>
            <a:endParaRPr lang="en-US" altLang="en-US"/>
          </a:p>
        </p:txBody>
      </p:sp>
    </p:spTree>
    <p:extLst>
      <p:ext uri="{BB962C8B-B14F-4D97-AF65-F5344CB8AC3E}">
        <p14:creationId xmlns:p14="http://schemas.microsoft.com/office/powerpoint/2010/main" val="734649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EB93CAA-6FB6-43B7-843E-C8D5BDB02631}"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4DF1524-49EE-40D5-AE4A-201034135751}"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D0B8D46-AF81-4206-AD6B-DD3E5B856A22}"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4EDEC896-416A-4E5A-A8B2-BDA2193A11F6}"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a:t>Click to edit Master title style</a:t>
            </a:r>
          </a:p>
        </p:txBody>
      </p:sp>
      <p:sp>
        <p:nvSpPr>
          <p:cNvPr id="7" name="Date Placeholder 6"/>
          <p:cNvSpPr>
            <a:spLocks noGrp="1"/>
          </p:cNvSpPr>
          <p:nvPr>
            <p:ph type="dt" sz="half" idx="10"/>
          </p:nvPr>
        </p:nvSpPr>
        <p:spPr/>
        <p:txBody>
          <a:bodyPr/>
          <a:lstStyle/>
          <a:p>
            <a:pPr>
              <a:defRPr/>
            </a:pPr>
            <a:endParaRPr lang="en-US"/>
          </a:p>
        </p:txBody>
      </p:sp>
      <p:sp>
        <p:nvSpPr>
          <p:cNvPr id="8" name="Slide Number Placeholder 7"/>
          <p:cNvSpPr>
            <a:spLocks noGrp="1"/>
          </p:cNvSpPr>
          <p:nvPr>
            <p:ph type="sldNum" sz="quarter" idx="11"/>
          </p:nvPr>
        </p:nvSpPr>
        <p:spPr/>
        <p:txBody>
          <a:bodyPr/>
          <a:lstStyle/>
          <a:p>
            <a:pPr>
              <a:defRPr/>
            </a:pPr>
            <a:fld id="{71E9FDCC-C653-44EA-8CCE-2F7813896661}" type="slidenum">
              <a:rPr lang="en-US" smtClean="0"/>
              <a:pPr>
                <a:defRPr/>
              </a:pPr>
              <a:t>‹#›</a:t>
            </a:fld>
            <a:endParaRPr lang="en-US"/>
          </a:p>
        </p:txBody>
      </p:sp>
      <p:sp>
        <p:nvSpPr>
          <p:cNvPr id="9" name="Footer Placeholder 8"/>
          <p:cNvSpPr>
            <a:spLocks noGrp="1"/>
          </p:cNvSpPr>
          <p:nvPr>
            <p:ph type="ftr" sz="quarter" idx="12"/>
          </p:nvPr>
        </p:nvSpPr>
        <p:spPr/>
        <p:txBody>
          <a:body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23E2162-C4E3-4EF9-80E7-F3C1A6828E5B}"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a:t>Click to edit Master title style</a:t>
            </a:r>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8156448" y="6422064"/>
            <a:ext cx="762000" cy="365125"/>
          </a:xfrm>
        </p:spPr>
        <p:txBody>
          <a:bodyPr/>
          <a:lstStyle/>
          <a:p>
            <a:pPr>
              <a:defRPr/>
            </a:pPr>
            <a:fld id="{FA8E1B70-C0E0-48AC-8121-5FC81E5842C0}"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a:t>Click to edit Master title style</a:t>
            </a:r>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F3C7DB5-DA9F-444D-801B-3EA166076DDA}"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a:t>Click to edit Master title style</a:t>
            </a:r>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a:defRPr/>
            </a:pPr>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a:defRPr/>
            </a:pPr>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a:defRPr/>
            </a:pPr>
            <a:fld id="{85B7AAE1-CF1B-44FF-8435-8FD641F4347D}" type="slidenum">
              <a:rPr lang="en-US" smtClean="0"/>
              <a:pPr>
                <a:defRPr/>
              </a:pPr>
              <a:t>‹#›</a:t>
            </a:fld>
            <a:endParaRPr lang="en-US"/>
          </a:p>
        </p:txBody>
      </p:sp>
    </p:spTree>
  </p:cSld>
  <p:clrMap bg1="dk1" tx1="lt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hyperlink" Target="http://www.fawc.org.uk/default.htm"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video" Target="file:///C:\Users\dthomson.ADS\Documents\P7160055.AVI" TargetMode="External"/><Relationship Id="rId5" Type="http://schemas.openxmlformats.org/officeDocument/2006/relationships/image" Target="../media/image64.jpeg"/><Relationship Id="rId4" Type="http://schemas.openxmlformats.org/officeDocument/2006/relationships/image" Target="../media/image63.jpeg"/></Relationships>
</file>

<file path=ppt/slides/_rels/slide5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8.jpeg"/><Relationship Id="rId4" Type="http://schemas.openxmlformats.org/officeDocument/2006/relationships/image" Target="../media/image67.jpeg"/></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2.xml"/><Relationship Id="rId4" Type="http://schemas.openxmlformats.org/officeDocument/2006/relationships/image" Target="../media/image96.jpeg"/></Relationships>
</file>

<file path=ppt/slides/_rels/slide8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17.jpeg"/></Relationships>
</file>

<file path=ppt/slides/_rels/slide9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image" Target="../media/image106.jpg"/><Relationship Id="rId5" Type="http://schemas.openxmlformats.org/officeDocument/2006/relationships/image" Target="../media/image105.jpeg"/><Relationship Id="rId4" Type="http://schemas.openxmlformats.org/officeDocument/2006/relationships/image" Target="../media/image10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PIC00011"/>
          <p:cNvPicPr>
            <a:picLocks noChangeAspect="1" noChangeArrowheads="1"/>
          </p:cNvPicPr>
          <p:nvPr/>
        </p:nvPicPr>
        <p:blipFill>
          <a:blip r:embed="rId2" cstate="print"/>
          <a:srcRect/>
          <a:stretch>
            <a:fillRect/>
          </a:stretch>
        </p:blipFill>
        <p:spPr bwMode="auto">
          <a:xfrm>
            <a:off x="0" y="0"/>
            <a:ext cx="9144000" cy="6886575"/>
          </a:xfrm>
          <a:prstGeom prst="rect">
            <a:avLst/>
          </a:prstGeom>
          <a:noFill/>
          <a:ln w="9525">
            <a:noFill/>
            <a:miter lim="800000"/>
            <a:headEnd/>
            <a:tailEnd/>
          </a:ln>
        </p:spPr>
      </p:pic>
      <p:sp>
        <p:nvSpPr>
          <p:cNvPr id="7171" name="Text Box 9"/>
          <p:cNvSpPr txBox="1">
            <a:spLocks noChangeArrowheads="1"/>
          </p:cNvSpPr>
          <p:nvPr/>
        </p:nvSpPr>
        <p:spPr bwMode="auto">
          <a:xfrm>
            <a:off x="685800" y="152400"/>
            <a:ext cx="7848600" cy="3231654"/>
          </a:xfrm>
          <a:prstGeom prst="rect">
            <a:avLst/>
          </a:prstGeom>
          <a:noFill/>
          <a:ln w="9525">
            <a:noFill/>
            <a:miter lim="800000"/>
            <a:headEnd/>
            <a:tailEnd/>
          </a:ln>
        </p:spPr>
        <p:txBody>
          <a:bodyPr wrap="square">
            <a:spAutoFit/>
          </a:bodyPr>
          <a:lstStyle/>
          <a:p>
            <a:pPr algn="ctr"/>
            <a:r>
              <a:rPr lang="en-US" sz="4000" dirty="0">
                <a:solidFill>
                  <a:schemeClr val="bg1"/>
                </a:solidFill>
                <a:latin typeface="Arial" charset="0"/>
              </a:rPr>
              <a:t>Advanced Beef Cattle Health and Well-being training</a:t>
            </a:r>
          </a:p>
          <a:p>
            <a:pPr algn="ctr"/>
            <a:endParaRPr lang="en-US" sz="4000" dirty="0">
              <a:latin typeface="Arial" charset="0"/>
            </a:endParaRPr>
          </a:p>
          <a:p>
            <a:pPr algn="ctr"/>
            <a:r>
              <a:rPr lang="en-US" sz="2800" smtClean="0">
                <a:solidFill>
                  <a:schemeClr val="bg1"/>
                </a:solidFill>
              </a:rPr>
              <a:t>A.J</a:t>
            </a:r>
            <a:r>
              <a:rPr lang="en-US" sz="2800" dirty="0" smtClean="0">
                <a:solidFill>
                  <a:schemeClr val="bg1"/>
                </a:solidFill>
              </a:rPr>
              <a:t>. Tarpoff</a:t>
            </a:r>
            <a:r>
              <a:rPr lang="en-US" sz="2800" dirty="0" smtClean="0">
                <a:solidFill>
                  <a:schemeClr val="bg1"/>
                </a:solidFill>
                <a:latin typeface="Arial" charset="0"/>
              </a:rPr>
              <a:t>, DVM, MS</a:t>
            </a:r>
          </a:p>
          <a:p>
            <a:pPr algn="ctr"/>
            <a:r>
              <a:rPr lang="en-US" sz="2800" dirty="0" smtClean="0">
                <a:solidFill>
                  <a:schemeClr val="bg1"/>
                </a:solidFill>
                <a:latin typeface="Arial" charset="0"/>
              </a:rPr>
              <a:t>Kansas </a:t>
            </a:r>
            <a:r>
              <a:rPr lang="en-US" sz="2800" dirty="0">
                <a:solidFill>
                  <a:schemeClr val="bg1"/>
                </a:solidFill>
                <a:latin typeface="Arial" charset="0"/>
              </a:rPr>
              <a:t>State University</a:t>
            </a:r>
          </a:p>
          <a:p>
            <a:pPr algn="ctr"/>
            <a:endParaRPr lang="en-US" sz="2800" dirty="0">
              <a:solidFill>
                <a:schemeClr val="bg1"/>
              </a:solidFill>
              <a:latin typeface="Arial"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600" y="4267200"/>
            <a:ext cx="3688080" cy="1950720"/>
          </a:xfrm>
          <a:prstGeom prst="rect">
            <a:avLst/>
          </a:prstGeom>
        </p:spPr>
      </p:pic>
    </p:spTree>
    <p:extLst>
      <p:ext uri="{BB962C8B-B14F-4D97-AF65-F5344CB8AC3E}">
        <p14:creationId xmlns:p14="http://schemas.microsoft.com/office/powerpoint/2010/main" val="3028126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endParaRPr lang="en-US"/>
          </a:p>
        </p:txBody>
      </p:sp>
      <p:pic>
        <p:nvPicPr>
          <p:cNvPr id="20483" name="Content Placeholder 3" descr="Sarah Homecoming 2007 and feedlot class 026.jpg"/>
          <p:cNvPicPr>
            <a:picLocks noGrp="1" noChangeAspect="1"/>
          </p:cNvPicPr>
          <p:nvPr>
            <p:ph idx="1"/>
          </p:nvPr>
        </p:nvPicPr>
        <p:blipFill>
          <a:blip r:embed="rId2" cstate="print"/>
          <a:stretch>
            <a:fillRect/>
          </a:stretch>
        </p:blipFill>
        <p:spPr>
          <a:xfrm>
            <a:off x="797567" y="1600200"/>
            <a:ext cx="6786866" cy="4525963"/>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381000"/>
            <a:ext cx="4876800" cy="6286501"/>
          </a:xfrm>
          <a:prstGeom prst="rect">
            <a:avLst/>
          </a:prstGeom>
        </p:spPr>
      </p:pic>
    </p:spTree>
    <p:extLst>
      <p:ext uri="{BB962C8B-B14F-4D97-AF65-F5344CB8AC3E}">
        <p14:creationId xmlns:p14="http://schemas.microsoft.com/office/powerpoint/2010/main" val="6341370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t>Freedom from discomfort</a:t>
            </a:r>
          </a:p>
        </p:txBody>
      </p:sp>
      <p:sp>
        <p:nvSpPr>
          <p:cNvPr id="22531" name="Rectangle 3"/>
          <p:cNvSpPr>
            <a:spLocks noGrp="1" noChangeArrowheads="1"/>
          </p:cNvSpPr>
          <p:nvPr>
            <p:ph idx="1"/>
          </p:nvPr>
        </p:nvSpPr>
        <p:spPr/>
        <p:txBody>
          <a:bodyPr/>
          <a:lstStyle/>
          <a:p>
            <a:pPr eaLnBrk="1" hangingPunct="1"/>
            <a:r>
              <a:rPr lang="en-US"/>
              <a:t>Random selection of pens across yard</a:t>
            </a:r>
          </a:p>
          <a:p>
            <a:pPr lvl="1" eaLnBrk="1" hangingPunct="1"/>
            <a:r>
              <a:rPr lang="en-US"/>
              <a:t>Mud score</a:t>
            </a:r>
          </a:p>
          <a:p>
            <a:pPr lvl="1" eaLnBrk="1" hangingPunct="1"/>
            <a:r>
              <a:rPr lang="en-US"/>
              <a:t>Protocols for general pen maintenance</a:t>
            </a:r>
          </a:p>
          <a:p>
            <a:pPr lvl="1" eaLnBrk="1" hangingPunct="1"/>
            <a:r>
              <a:rPr lang="en-US"/>
              <a:t>Protocol includes plan for adverse rain and snow events</a:t>
            </a:r>
          </a:p>
          <a:p>
            <a:pPr eaLnBrk="1" hangingPunct="1"/>
            <a:r>
              <a:rPr lang="en-US"/>
              <a:t>Inspection of….</a:t>
            </a:r>
          </a:p>
          <a:p>
            <a:pPr lvl="2" eaLnBrk="1" hangingPunct="1"/>
            <a:r>
              <a:rPr lang="en-US"/>
              <a:t>Processing area</a:t>
            </a:r>
          </a:p>
          <a:p>
            <a:pPr lvl="2" eaLnBrk="1" hangingPunct="1"/>
            <a:r>
              <a:rPr lang="en-US"/>
              <a:t>Loading/unloading area</a:t>
            </a:r>
          </a:p>
          <a:p>
            <a:pPr lvl="2" eaLnBrk="1" hangingPunct="1"/>
            <a:r>
              <a:rPr lang="en-US"/>
              <a:t>Hospital area</a:t>
            </a:r>
          </a:p>
          <a:p>
            <a:pPr lvl="1" eaLnBrk="1" hangingPunct="1"/>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I:\VRCS Documents\Presentations &amp; Speeches\PHOTOS\FEEDLOT\facility\Pens\cattle in water.jpg"/>
          <p:cNvPicPr>
            <a:picLocks noChangeAspect="1" noChangeArrowheads="1"/>
          </p:cNvPicPr>
          <p:nvPr/>
        </p:nvPicPr>
        <p:blipFill>
          <a:blip r:embed="rId3" cstate="print"/>
          <a:srcRect/>
          <a:stretch>
            <a:fillRect/>
          </a:stretch>
        </p:blipFill>
        <p:spPr bwMode="auto">
          <a:xfrm>
            <a:off x="4876800" y="3657600"/>
            <a:ext cx="4267200" cy="3200400"/>
          </a:xfrm>
          <a:prstGeom prst="rect">
            <a:avLst/>
          </a:prstGeom>
          <a:noFill/>
          <a:ln w="9525">
            <a:solidFill>
              <a:schemeClr val="tx1"/>
            </a:solidFill>
            <a:miter lim="800000"/>
            <a:headEnd/>
            <a:tailEnd/>
          </a:ln>
        </p:spPr>
      </p:pic>
      <p:sp>
        <p:nvSpPr>
          <p:cNvPr id="3" name="TextBox 2"/>
          <p:cNvSpPr txBox="1"/>
          <p:nvPr/>
        </p:nvSpPr>
        <p:spPr>
          <a:xfrm>
            <a:off x="304800" y="228600"/>
            <a:ext cx="8610600" cy="923330"/>
          </a:xfrm>
          <a:prstGeom prst="rect">
            <a:avLst/>
          </a:prstGeom>
          <a:noFill/>
        </p:spPr>
        <p:txBody>
          <a:bodyPr wrap="square" rtlCol="0">
            <a:spAutoFit/>
          </a:bodyPr>
          <a:lstStyle/>
          <a:p>
            <a:r>
              <a:rPr lang="en-US" sz="5400" dirty="0">
                <a:solidFill>
                  <a:prstClr val="white"/>
                </a:solidFill>
              </a:rPr>
              <a:t>Mud happens: Got a plan?</a:t>
            </a:r>
          </a:p>
        </p:txBody>
      </p:sp>
      <p:pic>
        <p:nvPicPr>
          <p:cNvPr id="4" name="Picture 3" descr="I:\VRCS Documents\Presentations &amp; Speeches\PHOTOS\FEEDLOT\facility\Water tanks\hard to reach.jpg"/>
          <p:cNvPicPr>
            <a:picLocks noChangeAspect="1" noChangeArrowheads="1"/>
          </p:cNvPicPr>
          <p:nvPr/>
        </p:nvPicPr>
        <p:blipFill>
          <a:blip r:embed="rId4" cstate="print"/>
          <a:srcRect/>
          <a:stretch>
            <a:fillRect/>
          </a:stretch>
        </p:blipFill>
        <p:spPr bwMode="auto">
          <a:xfrm>
            <a:off x="4871485" y="1295400"/>
            <a:ext cx="4272515" cy="2921793"/>
          </a:xfrm>
          <a:prstGeom prst="rect">
            <a:avLst/>
          </a:prstGeom>
          <a:noFill/>
          <a:ln w="9525">
            <a:solidFill>
              <a:schemeClr val="tx1"/>
            </a:solidFill>
            <a:miter lim="800000"/>
            <a:headEnd/>
            <a:tailEnd/>
          </a:ln>
        </p:spPr>
      </p:pic>
      <p:sp>
        <p:nvSpPr>
          <p:cNvPr id="5" name="TextBox 4"/>
          <p:cNvSpPr txBox="1"/>
          <p:nvPr/>
        </p:nvSpPr>
        <p:spPr>
          <a:xfrm>
            <a:off x="152400" y="2133600"/>
            <a:ext cx="4724399" cy="4154984"/>
          </a:xfrm>
          <a:prstGeom prst="rect">
            <a:avLst/>
          </a:prstGeom>
          <a:noFill/>
        </p:spPr>
        <p:txBody>
          <a:bodyPr wrap="square" rtlCol="0">
            <a:spAutoFit/>
          </a:bodyPr>
          <a:lstStyle/>
          <a:p>
            <a:r>
              <a:rPr lang="en-US" sz="2400" b="1" dirty="0">
                <a:solidFill>
                  <a:prstClr val="white"/>
                </a:solidFill>
              </a:rPr>
              <a:t>Winter time mud ADG losses</a:t>
            </a:r>
          </a:p>
          <a:p>
            <a:endParaRPr lang="en-US" sz="2400" b="1" dirty="0">
              <a:solidFill>
                <a:prstClr val="white"/>
              </a:solidFill>
            </a:endParaRPr>
          </a:p>
          <a:p>
            <a:r>
              <a:rPr lang="en-US" sz="2400" b="1" dirty="0">
                <a:solidFill>
                  <a:prstClr val="white"/>
                </a:solidFill>
              </a:rPr>
              <a:t>No mud		 0%</a:t>
            </a:r>
          </a:p>
          <a:p>
            <a:r>
              <a:rPr lang="en-US" sz="2400" b="1" dirty="0">
                <a:solidFill>
                  <a:prstClr val="white"/>
                </a:solidFill>
              </a:rPr>
              <a:t>Dewclaw deep	 7%</a:t>
            </a:r>
          </a:p>
          <a:p>
            <a:r>
              <a:rPr lang="en-US" sz="2400" b="1" dirty="0">
                <a:solidFill>
                  <a:prstClr val="white"/>
                </a:solidFill>
              </a:rPr>
              <a:t>Shin deep 		14%</a:t>
            </a:r>
          </a:p>
          <a:p>
            <a:r>
              <a:rPr lang="en-US" sz="2400" b="1" dirty="0">
                <a:solidFill>
                  <a:prstClr val="white"/>
                </a:solidFill>
              </a:rPr>
              <a:t>Below hock 		21%</a:t>
            </a:r>
          </a:p>
          <a:p>
            <a:r>
              <a:rPr lang="en-US" sz="2400" b="1" dirty="0">
                <a:solidFill>
                  <a:prstClr val="white"/>
                </a:solidFill>
              </a:rPr>
              <a:t>Hock deep 		28%</a:t>
            </a:r>
          </a:p>
          <a:p>
            <a:r>
              <a:rPr lang="en-US" sz="2400" b="1" dirty="0">
                <a:solidFill>
                  <a:prstClr val="white"/>
                </a:solidFill>
              </a:rPr>
              <a:t>Belly deep 		35% </a:t>
            </a:r>
          </a:p>
          <a:p>
            <a:endParaRPr lang="en-US" sz="2400" dirty="0">
              <a:solidFill>
                <a:prstClr val="white"/>
              </a:solidFill>
            </a:endParaRPr>
          </a:p>
          <a:p>
            <a:endParaRPr lang="en-US" sz="2400" dirty="0">
              <a:solidFill>
                <a:prstClr val="white"/>
              </a:solidFill>
            </a:endParaRPr>
          </a:p>
          <a:p>
            <a:r>
              <a:rPr lang="en-US" sz="2400" dirty="0">
                <a:solidFill>
                  <a:prstClr val="white"/>
                </a:solidFill>
              </a:rPr>
              <a:t>Receiving pens!!!!! </a:t>
            </a:r>
          </a:p>
        </p:txBody>
      </p:sp>
      <p:sp>
        <p:nvSpPr>
          <p:cNvPr id="6" name="TextBox 5"/>
          <p:cNvSpPr txBox="1"/>
          <p:nvPr/>
        </p:nvSpPr>
        <p:spPr>
          <a:xfrm>
            <a:off x="1600200" y="6400800"/>
            <a:ext cx="2672591" cy="369332"/>
          </a:xfrm>
          <a:prstGeom prst="rect">
            <a:avLst/>
          </a:prstGeom>
          <a:noFill/>
        </p:spPr>
        <p:txBody>
          <a:bodyPr wrap="none" rtlCol="0">
            <a:spAutoFit/>
          </a:bodyPr>
          <a:lstStyle/>
          <a:p>
            <a:r>
              <a:rPr lang="en-US" dirty="0">
                <a:solidFill>
                  <a:prstClr val="white"/>
                </a:solidFill>
              </a:rPr>
              <a:t>1991, Beef Feeder, UNL</a:t>
            </a:r>
          </a:p>
        </p:txBody>
      </p:sp>
    </p:spTree>
    <p:extLst>
      <p:ext uri="{BB962C8B-B14F-4D97-AF65-F5344CB8AC3E}">
        <p14:creationId xmlns:p14="http://schemas.microsoft.com/office/powerpoint/2010/main" val="10386686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Image result for box scraper feedl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1520" y="748216"/>
            <a:ext cx="7414953" cy="49390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356764" y="5687220"/>
            <a:ext cx="1330036" cy="430887"/>
          </a:xfrm>
          <a:prstGeom prst="rect">
            <a:avLst/>
          </a:prstGeom>
          <a:noFill/>
        </p:spPr>
        <p:txBody>
          <a:bodyPr wrap="square" rtlCol="0">
            <a:spAutoFit/>
          </a:bodyPr>
          <a:lstStyle/>
          <a:p>
            <a:r>
              <a:rPr lang="en-US" sz="1050" dirty="0" smtClean="0"/>
              <a:t>Progressive Cattleman</a:t>
            </a:r>
            <a:endParaRPr lang="en-US" sz="1050" dirty="0"/>
          </a:p>
        </p:txBody>
      </p:sp>
    </p:spTree>
    <p:extLst>
      <p:ext uri="{BB962C8B-B14F-4D97-AF65-F5344CB8AC3E}">
        <p14:creationId xmlns:p14="http://schemas.microsoft.com/office/powerpoint/2010/main" val="25777498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492125" y="260350"/>
            <a:ext cx="8229600" cy="4953000"/>
          </a:xfrm>
        </p:spPr>
        <p:txBody>
          <a:bodyPr>
            <a:normAutofit fontScale="92500" lnSpcReduction="10000"/>
          </a:bodyPr>
          <a:lstStyle/>
          <a:p>
            <a:pPr marL="0" indent="0" eaLnBrk="1" hangingPunct="1">
              <a:buFontTx/>
              <a:buNone/>
              <a:defRPr/>
            </a:pPr>
            <a:endParaRPr lang="en-US" altLang="en-US" sz="2000" b="1" dirty="0" smtClean="0"/>
          </a:p>
          <a:p>
            <a:pPr eaLnBrk="1" hangingPunct="1">
              <a:defRPr/>
            </a:pPr>
            <a:endParaRPr lang="en-US" altLang="en-US" sz="2000" b="1" dirty="0" smtClean="0"/>
          </a:p>
          <a:p>
            <a:pPr eaLnBrk="1" hangingPunct="1">
              <a:defRPr/>
            </a:pPr>
            <a:endParaRPr lang="en-US" altLang="en-US" sz="2000" b="1" dirty="0" smtClean="0"/>
          </a:p>
          <a:p>
            <a:pPr eaLnBrk="1" hangingPunct="1">
              <a:defRPr/>
            </a:pPr>
            <a:endParaRPr lang="en-US" altLang="en-US" sz="2000" b="1" dirty="0" smtClean="0"/>
          </a:p>
          <a:p>
            <a:pPr eaLnBrk="1" hangingPunct="1">
              <a:defRPr/>
            </a:pPr>
            <a:endParaRPr lang="en-US" altLang="en-US" sz="2000" b="1" dirty="0" smtClean="0"/>
          </a:p>
          <a:p>
            <a:pPr eaLnBrk="1" hangingPunct="1">
              <a:defRPr/>
            </a:pPr>
            <a:endParaRPr lang="en-US" altLang="en-US" sz="2000" b="1" dirty="0" smtClean="0"/>
          </a:p>
          <a:p>
            <a:pPr eaLnBrk="1" hangingPunct="1">
              <a:defRPr/>
            </a:pPr>
            <a:endParaRPr lang="en-US" altLang="en-US" sz="2000" b="1" dirty="0" smtClean="0"/>
          </a:p>
          <a:p>
            <a:pPr eaLnBrk="1" hangingPunct="1">
              <a:defRPr/>
            </a:pPr>
            <a:endParaRPr lang="en-US" altLang="en-US" sz="2000" b="1" dirty="0" smtClean="0"/>
          </a:p>
          <a:p>
            <a:pPr eaLnBrk="1" hangingPunct="1">
              <a:defRPr/>
            </a:pPr>
            <a:endParaRPr lang="en-US" altLang="en-US" sz="2000" b="1" dirty="0" smtClean="0"/>
          </a:p>
          <a:p>
            <a:pPr eaLnBrk="1" hangingPunct="1">
              <a:defRPr/>
            </a:pPr>
            <a:endParaRPr lang="en-US" altLang="en-US" sz="2000" b="1" dirty="0" smtClean="0"/>
          </a:p>
          <a:p>
            <a:pPr eaLnBrk="1" hangingPunct="1">
              <a:defRPr/>
            </a:pPr>
            <a:endParaRPr lang="en-US" altLang="en-US" sz="2000" b="1" dirty="0" smtClean="0"/>
          </a:p>
          <a:p>
            <a:pPr eaLnBrk="1" hangingPunct="1">
              <a:defRPr/>
            </a:pPr>
            <a:endParaRPr lang="en-US" altLang="en-US" sz="2000" b="1" dirty="0" smtClean="0"/>
          </a:p>
          <a:p>
            <a:pPr marL="0" indent="0" eaLnBrk="1" hangingPunct="1">
              <a:buFontTx/>
              <a:buNone/>
              <a:defRPr/>
            </a:pPr>
            <a:r>
              <a:rPr lang="en-US" altLang="en-US" sz="2000" b="1" dirty="0" smtClean="0"/>
              <a:t>                                                                    </a:t>
            </a:r>
          </a:p>
          <a:p>
            <a:pPr eaLnBrk="1" hangingPunct="1">
              <a:defRPr/>
            </a:pPr>
            <a:endParaRPr lang="en-US" altLang="en-US" sz="2000" b="1" dirty="0" smtClean="0"/>
          </a:p>
          <a:p>
            <a:pPr marL="36576" indent="0" eaLnBrk="1" hangingPunct="1">
              <a:buNone/>
              <a:defRPr/>
            </a:pPr>
            <a:r>
              <a:rPr lang="en-US" altLang="en-US" sz="2000" b="1" dirty="0" smtClean="0"/>
              <a:t>                                                 </a:t>
            </a:r>
          </a:p>
        </p:txBody>
      </p:sp>
      <p:sp>
        <p:nvSpPr>
          <p:cNvPr id="19460" name="Rectangle 4"/>
          <p:cNvSpPr>
            <a:spLocks noChangeArrowheads="1"/>
          </p:cNvSpPr>
          <p:nvPr/>
        </p:nvSpPr>
        <p:spPr bwMode="auto">
          <a:xfrm>
            <a:off x="4865688" y="533400"/>
            <a:ext cx="41687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b="1"/>
              <a:t>Good bedding pack composts, providing heat for cattle comfort </a:t>
            </a:r>
          </a:p>
          <a:p>
            <a:pPr>
              <a:spcBef>
                <a:spcPct val="0"/>
              </a:spcBef>
              <a:buFontTx/>
              <a:buNone/>
            </a:pPr>
            <a:r>
              <a:rPr lang="en-US" altLang="en-US" sz="1800" b="1"/>
              <a:t> </a:t>
            </a:r>
          </a:p>
        </p:txBody>
      </p:sp>
      <p:sp>
        <p:nvSpPr>
          <p:cNvPr id="19461" name="Rectangle 5"/>
          <p:cNvSpPr>
            <a:spLocks noChangeArrowheads="1"/>
          </p:cNvSpPr>
          <p:nvPr/>
        </p:nvSpPr>
        <p:spPr bwMode="auto">
          <a:xfrm>
            <a:off x="0" y="3944505"/>
            <a:ext cx="3733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b="1" dirty="0"/>
              <a:t>Bedding also improves pen</a:t>
            </a:r>
          </a:p>
          <a:p>
            <a:pPr>
              <a:spcBef>
                <a:spcPct val="0"/>
              </a:spcBef>
              <a:buFontTx/>
              <a:buNone/>
            </a:pPr>
            <a:r>
              <a:rPr lang="en-US" altLang="en-US" sz="1800" b="1" dirty="0"/>
              <a:t>conditions &amp; minimizes</a:t>
            </a:r>
          </a:p>
          <a:p>
            <a:pPr>
              <a:spcBef>
                <a:spcPct val="0"/>
              </a:spcBef>
              <a:buFontTx/>
              <a:buNone/>
            </a:pPr>
            <a:r>
              <a:rPr lang="en-US" altLang="en-US" sz="1800" b="1" dirty="0"/>
              <a:t>manure tag on the hide</a:t>
            </a:r>
          </a:p>
        </p:txBody>
      </p:sp>
      <p:pic>
        <p:nvPicPr>
          <p:cNvPr id="1946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275" y="290513"/>
            <a:ext cx="4540250" cy="296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21038" y="2220913"/>
            <a:ext cx="5824537"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5058701"/>
      </p:ext>
    </p:extLst>
  </p:cSld>
  <p:clrMapOvr>
    <a:masterClrMapping/>
  </p:clrMapOvr>
  <p:transition spd="slow" advTm="15652"/>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content-ort2-2.xx.fbcdn.net/v/t1.15752-9/s2048x2048/51047896_284656499070720_1207073727880101888_n.jpg?_nc_cat=100&amp;_nc_ht=scontent-ort2-2.xx&amp;oh=fed435684d6849ac1679cb4e97b2b12c&amp;oe=5CBC052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304800"/>
            <a:ext cx="7162800" cy="5372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702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28" descr="MVC-028S"/>
          <p:cNvPicPr>
            <a:picLocks noChangeAspect="1" noChangeArrowheads="1"/>
          </p:cNvPicPr>
          <p:nvPr/>
        </p:nvPicPr>
        <p:blipFill>
          <a:blip r:embed="rId3" cstate="print"/>
          <a:srcRect/>
          <a:stretch>
            <a:fillRect/>
          </a:stretch>
        </p:blipFill>
        <p:spPr bwMode="auto">
          <a:xfrm>
            <a:off x="5511800" y="3886200"/>
            <a:ext cx="3962400" cy="2971800"/>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5170" y="1143000"/>
            <a:ext cx="5314244" cy="35871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3657600"/>
            <a:ext cx="3157537" cy="2951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2920" y="105889"/>
            <a:ext cx="3325444" cy="2789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043926" y="6488668"/>
            <a:ext cx="2117887" cy="369332"/>
          </a:xfrm>
          <a:prstGeom prst="rect">
            <a:avLst/>
          </a:prstGeom>
          <a:noFill/>
        </p:spPr>
        <p:txBody>
          <a:bodyPr wrap="none" rtlCol="0">
            <a:spAutoFit/>
          </a:bodyPr>
          <a:lstStyle/>
          <a:p>
            <a:r>
              <a:rPr lang="en-US" dirty="0">
                <a:solidFill>
                  <a:prstClr val="white"/>
                </a:solidFill>
              </a:rPr>
              <a:t>www.ars.usda.gov</a:t>
            </a:r>
          </a:p>
        </p:txBody>
      </p:sp>
      <p:pic>
        <p:nvPicPr>
          <p:cNvPr id="6" name="Picture 2" descr="Hospital shade"/>
          <p:cNvPicPr>
            <a:picLocks noChangeAspect="1" noChangeArrowheads="1"/>
          </p:cNvPicPr>
          <p:nvPr/>
        </p:nvPicPr>
        <p:blipFill>
          <a:blip r:embed="rId7" cstate="print"/>
          <a:srcRect/>
          <a:stretch>
            <a:fillRect/>
          </a:stretch>
        </p:blipFill>
        <p:spPr bwMode="auto">
          <a:xfrm>
            <a:off x="0" y="0"/>
            <a:ext cx="3556000" cy="2667000"/>
          </a:xfrm>
          <a:prstGeom prst="rect">
            <a:avLst/>
          </a:prstGeom>
          <a:noFill/>
          <a:ln w="9525">
            <a:noFill/>
            <a:miter lim="800000"/>
            <a:headEnd/>
            <a:tailEnd/>
          </a:ln>
        </p:spPr>
      </p:pic>
    </p:spTree>
    <p:extLst>
      <p:ext uri="{BB962C8B-B14F-4D97-AF65-F5344CB8AC3E}">
        <p14:creationId xmlns:p14="http://schemas.microsoft.com/office/powerpoint/2010/main" val="30626217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dirty="0"/>
              <a:t>Freedom from fear or distress</a:t>
            </a:r>
          </a:p>
        </p:txBody>
      </p:sp>
      <p:sp>
        <p:nvSpPr>
          <p:cNvPr id="3075" name="Rectangle 3"/>
          <p:cNvSpPr>
            <a:spLocks noGrp="1" noChangeArrowheads="1"/>
          </p:cNvSpPr>
          <p:nvPr>
            <p:ph idx="1"/>
          </p:nvPr>
        </p:nvSpPr>
        <p:spPr/>
        <p:txBody>
          <a:bodyPr/>
          <a:lstStyle/>
          <a:p>
            <a:pPr eaLnBrk="1" hangingPunct="1">
              <a:lnSpc>
                <a:spcPct val="90000"/>
              </a:lnSpc>
            </a:pPr>
            <a:r>
              <a:rPr lang="en-US" sz="2400" dirty="0"/>
              <a:t>On-site audit of animal handling</a:t>
            </a:r>
          </a:p>
          <a:p>
            <a:pPr lvl="1" eaLnBrk="1" hangingPunct="1">
              <a:lnSpc>
                <a:spcPct val="90000"/>
              </a:lnSpc>
            </a:pPr>
            <a:r>
              <a:rPr lang="en-US" sz="2000" dirty="0"/>
              <a:t>Driving aid use</a:t>
            </a:r>
          </a:p>
          <a:p>
            <a:pPr lvl="1" eaLnBrk="1" hangingPunct="1">
              <a:lnSpc>
                <a:spcPct val="90000"/>
              </a:lnSpc>
            </a:pPr>
            <a:r>
              <a:rPr lang="en-US" sz="2000" dirty="0"/>
              <a:t>Cattle falling upon release from chute</a:t>
            </a:r>
          </a:p>
          <a:p>
            <a:pPr lvl="1" eaLnBrk="1" hangingPunct="1">
              <a:lnSpc>
                <a:spcPct val="90000"/>
              </a:lnSpc>
            </a:pPr>
            <a:r>
              <a:rPr lang="en-US" sz="2000" dirty="0"/>
              <a:t>Cattle stumbling or tripping exiting the chute</a:t>
            </a:r>
          </a:p>
          <a:p>
            <a:pPr lvl="1" eaLnBrk="1" hangingPunct="1">
              <a:lnSpc>
                <a:spcPct val="90000"/>
              </a:lnSpc>
            </a:pPr>
            <a:r>
              <a:rPr lang="en-US" sz="2000" dirty="0"/>
              <a:t>Cattle vocalizing before procedure</a:t>
            </a:r>
          </a:p>
          <a:p>
            <a:pPr lvl="1" eaLnBrk="1" hangingPunct="1">
              <a:lnSpc>
                <a:spcPct val="90000"/>
              </a:lnSpc>
            </a:pPr>
            <a:r>
              <a:rPr lang="en-US" sz="2000" dirty="0"/>
              <a:t>Cattle running or jumping exiting the chute</a:t>
            </a:r>
          </a:p>
          <a:p>
            <a:pPr lvl="1" eaLnBrk="1" hangingPunct="1">
              <a:lnSpc>
                <a:spcPct val="90000"/>
              </a:lnSpc>
            </a:pPr>
            <a:r>
              <a:rPr lang="en-US" sz="2000" dirty="0"/>
              <a:t>Cattle </a:t>
            </a:r>
            <a:r>
              <a:rPr lang="en-US" sz="2000" dirty="0" err="1"/>
              <a:t>miscaught</a:t>
            </a:r>
            <a:r>
              <a:rPr lang="en-US" sz="2000" dirty="0"/>
              <a:t> in chute</a:t>
            </a:r>
          </a:p>
          <a:p>
            <a:pPr eaLnBrk="1" hangingPunct="1">
              <a:lnSpc>
                <a:spcPct val="90000"/>
              </a:lnSpc>
            </a:pPr>
            <a:endParaRPr lang="en-US" sz="2400" dirty="0"/>
          </a:p>
          <a:p>
            <a:pPr eaLnBrk="1" hangingPunct="1">
              <a:lnSpc>
                <a:spcPct val="90000"/>
              </a:lnSpc>
            </a:pPr>
            <a:r>
              <a:rPr lang="en-US" sz="2400" dirty="0"/>
              <a:t>Review of facilities where animals could slip</a:t>
            </a:r>
          </a:p>
          <a:p>
            <a:pPr eaLnBrk="1" hangingPunct="1">
              <a:lnSpc>
                <a:spcPct val="90000"/>
              </a:lnSpc>
            </a:pPr>
            <a:endParaRPr lang="en-US" sz="2400" dirty="0"/>
          </a:p>
          <a:p>
            <a:pPr eaLnBrk="1" hangingPunct="1">
              <a:lnSpc>
                <a:spcPct val="90000"/>
              </a:lnSpc>
            </a:pPr>
            <a:r>
              <a:rPr lang="en-US" sz="2400" dirty="0"/>
              <a:t>Documentation of employee training for animal handling and caring for non-ambulatory animals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endParaRPr lang="en-US"/>
          </a:p>
        </p:txBody>
      </p:sp>
      <p:pic>
        <p:nvPicPr>
          <p:cNvPr id="10243" name="Content Placeholder 3" descr="June 17 to July 5 2008 116.jpg"/>
          <p:cNvPicPr>
            <a:picLocks noGrp="1" noChangeAspect="1"/>
          </p:cNvPicPr>
          <p:nvPr>
            <p:ph idx="1"/>
          </p:nvPr>
        </p:nvPicPr>
        <p:blipFill>
          <a:blip r:embed="rId2" cstate="print"/>
          <a:srcRect/>
          <a:stretch>
            <a:fillRect/>
          </a:stretch>
        </p:blipFill>
        <p:spPr>
          <a:xfrm>
            <a:off x="1177925" y="1600200"/>
            <a:ext cx="6788150" cy="4525963"/>
          </a:xfrm>
        </p:spPr>
      </p:pic>
    </p:spTree>
    <p:extLst>
      <p:ext uri="{BB962C8B-B14F-4D97-AF65-F5344CB8AC3E}">
        <p14:creationId xmlns:p14="http://schemas.microsoft.com/office/powerpoint/2010/main" val="334130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Beef Lifecycle </a:t>
            </a:r>
          </a:p>
        </p:txBody>
      </p:sp>
      <p:pic>
        <p:nvPicPr>
          <p:cNvPr id="19458" name="Picture 2" descr="L:\Sync files\CSR Report\Lifecycle graphic\FINAL_NCBA_infographic.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Rectangle 11"/>
          <p:cNvSpPr>
            <a:spLocks noChangeArrowheads="1"/>
          </p:cNvSpPr>
          <p:nvPr/>
        </p:nvSpPr>
        <p:spPr bwMode="auto">
          <a:xfrm>
            <a:off x="490085" y="377371"/>
            <a:ext cx="1991858" cy="344715"/>
          </a:xfrm>
          <a:prstGeom prst="roundRect">
            <a:avLst/>
          </a:prstGeom>
          <a:solidFill>
            <a:srgbClr val="336600"/>
          </a:solidFill>
          <a:ln w="57150" cap="rnd">
            <a:solidFill>
              <a:schemeClr val="bg1"/>
            </a:solidFill>
            <a:miter lim="800000"/>
            <a:headEnd type="none" w="sm" len="sm"/>
            <a:tailEnd type="none" w="sm" len="sm"/>
          </a:ln>
          <a:effectLst>
            <a:outerShdw blurRad="50800" dist="38100" dir="2700000" algn="tl" rotWithShape="0">
              <a:prstClr val="black">
                <a:alpha val="40000"/>
              </a:prstClr>
            </a:outerShdw>
          </a:effectLst>
        </p:spPr>
        <p:txBody>
          <a:bodyPr wrap="none" anchor="ctr"/>
          <a:lstStyle/>
          <a:p>
            <a:pPr algn="ctr">
              <a:defRPr/>
            </a:pPr>
            <a:r>
              <a:rPr lang="en-US" sz="2400" dirty="0">
                <a:solidFill>
                  <a:schemeClr val="bg1"/>
                </a:solidFill>
              </a:rPr>
              <a:t>Cow-Calf</a:t>
            </a:r>
          </a:p>
        </p:txBody>
      </p:sp>
      <p:sp>
        <p:nvSpPr>
          <p:cNvPr id="5" name="Rectangle 12"/>
          <p:cNvSpPr>
            <a:spLocks noChangeArrowheads="1"/>
          </p:cNvSpPr>
          <p:nvPr/>
        </p:nvSpPr>
        <p:spPr bwMode="auto">
          <a:xfrm>
            <a:off x="4397829" y="2510971"/>
            <a:ext cx="3585028" cy="394154"/>
          </a:xfrm>
          <a:prstGeom prst="roundRect">
            <a:avLst/>
          </a:prstGeom>
          <a:solidFill>
            <a:srgbClr val="336600"/>
          </a:solidFill>
          <a:ln w="57150">
            <a:solidFill>
              <a:schemeClr val="bg1"/>
            </a:solidFill>
            <a:miter lim="800000"/>
            <a:headEnd type="none" w="sm" len="sm"/>
            <a:tailEnd type="none" w="sm" len="sm"/>
          </a:ln>
          <a:effectLst>
            <a:outerShdw blurRad="50800" dist="38100" dir="2700000" algn="tl" rotWithShape="0">
              <a:prstClr val="black">
                <a:alpha val="40000"/>
              </a:prstClr>
            </a:outerShdw>
          </a:effectLst>
        </p:spPr>
        <p:txBody>
          <a:bodyPr wrap="none" anchor="ctr"/>
          <a:lstStyle/>
          <a:p>
            <a:pPr algn="ctr">
              <a:defRPr/>
            </a:pPr>
            <a:r>
              <a:rPr lang="en-US" sz="2400" dirty="0">
                <a:solidFill>
                  <a:schemeClr val="bg1"/>
                </a:solidFill>
              </a:rPr>
              <a:t>Stocker/Backgrounder</a:t>
            </a:r>
          </a:p>
        </p:txBody>
      </p:sp>
      <p:sp>
        <p:nvSpPr>
          <p:cNvPr id="19462" name="Rectangle 13"/>
          <p:cNvSpPr>
            <a:spLocks noChangeArrowheads="1"/>
          </p:cNvSpPr>
          <p:nvPr/>
        </p:nvSpPr>
        <p:spPr bwMode="auto">
          <a:xfrm>
            <a:off x="1146629" y="4076249"/>
            <a:ext cx="1625600" cy="381000"/>
          </a:xfrm>
          <a:prstGeom prst="roundRect">
            <a:avLst>
              <a:gd name="adj" fmla="val 16667"/>
            </a:avLst>
          </a:prstGeom>
          <a:solidFill>
            <a:srgbClr val="336600"/>
          </a:solidFill>
          <a:ln w="57150">
            <a:solidFill>
              <a:schemeClr val="bg1"/>
            </a:solidFill>
            <a:miter lim="800000"/>
            <a:headEnd type="none" w="sm" len="sm"/>
            <a:tailEnd type="none" w="sm" len="sm"/>
          </a:ln>
        </p:spPr>
        <p:txBody>
          <a:bodyPr wrap="none" anchor="ctr"/>
          <a:lstStyle/>
          <a:p>
            <a:pPr algn="ctr"/>
            <a:r>
              <a:rPr lang="en-US" sz="2400">
                <a:solidFill>
                  <a:schemeClr val="bg1"/>
                </a:solidFill>
              </a:rPr>
              <a:t>Feedyard</a:t>
            </a:r>
          </a:p>
        </p:txBody>
      </p:sp>
      <p:sp>
        <p:nvSpPr>
          <p:cNvPr id="19463" name="Rectangle 15"/>
          <p:cNvSpPr>
            <a:spLocks noChangeArrowheads="1"/>
          </p:cNvSpPr>
          <p:nvPr/>
        </p:nvSpPr>
        <p:spPr bwMode="auto">
          <a:xfrm>
            <a:off x="473076" y="5885543"/>
            <a:ext cx="3126468" cy="381000"/>
          </a:xfrm>
          <a:prstGeom prst="roundRect">
            <a:avLst>
              <a:gd name="adj" fmla="val 16667"/>
            </a:avLst>
          </a:prstGeom>
          <a:solidFill>
            <a:srgbClr val="336600"/>
          </a:solidFill>
          <a:ln w="57150">
            <a:solidFill>
              <a:schemeClr val="bg1"/>
            </a:solidFill>
            <a:miter lim="800000"/>
            <a:headEnd type="none" w="sm" len="sm"/>
            <a:tailEnd type="none" w="sm" len="sm"/>
          </a:ln>
        </p:spPr>
        <p:txBody>
          <a:bodyPr wrap="none" anchor="ctr"/>
          <a:lstStyle/>
          <a:p>
            <a:pPr algn="ctr"/>
            <a:r>
              <a:rPr lang="en-US" sz="2400" dirty="0">
                <a:solidFill>
                  <a:schemeClr val="bg1"/>
                </a:solidFill>
              </a:rPr>
              <a:t>Harvest/Fabrication</a:t>
            </a:r>
          </a:p>
        </p:txBody>
      </p:sp>
      <p:sp>
        <p:nvSpPr>
          <p:cNvPr id="19464" name="Rectangle 14"/>
          <p:cNvSpPr>
            <a:spLocks noChangeArrowheads="1"/>
          </p:cNvSpPr>
          <p:nvPr/>
        </p:nvSpPr>
        <p:spPr bwMode="auto">
          <a:xfrm>
            <a:off x="4269695" y="5468711"/>
            <a:ext cx="3103562" cy="457200"/>
          </a:xfrm>
          <a:prstGeom prst="roundRect">
            <a:avLst>
              <a:gd name="adj" fmla="val 16667"/>
            </a:avLst>
          </a:prstGeom>
          <a:solidFill>
            <a:srgbClr val="336600"/>
          </a:solidFill>
          <a:ln w="57150">
            <a:solidFill>
              <a:schemeClr val="bg1"/>
            </a:solidFill>
            <a:miter lim="800000"/>
            <a:headEnd type="none" w="sm" len="sm"/>
            <a:tailEnd type="none" w="sm" len="sm"/>
          </a:ln>
        </p:spPr>
        <p:txBody>
          <a:bodyPr wrap="none" anchor="ctr"/>
          <a:lstStyle/>
          <a:p>
            <a:pPr algn="ctr"/>
            <a:r>
              <a:rPr lang="en-US" sz="2400">
                <a:solidFill>
                  <a:schemeClr val="bg1"/>
                </a:solidFill>
              </a:rPr>
              <a:t>Retail /Foodservice</a:t>
            </a:r>
          </a:p>
        </p:txBody>
      </p:sp>
      <p:sp>
        <p:nvSpPr>
          <p:cNvPr id="10" name="Rectangle 11"/>
          <p:cNvSpPr>
            <a:spLocks noChangeArrowheads="1"/>
          </p:cNvSpPr>
          <p:nvPr/>
        </p:nvSpPr>
        <p:spPr bwMode="auto">
          <a:xfrm>
            <a:off x="5867629" y="783771"/>
            <a:ext cx="1991858" cy="395515"/>
          </a:xfrm>
          <a:prstGeom prst="roundRect">
            <a:avLst/>
          </a:prstGeom>
          <a:solidFill>
            <a:srgbClr val="336600"/>
          </a:solidFill>
          <a:ln w="57150" cap="rnd">
            <a:solidFill>
              <a:schemeClr val="bg1"/>
            </a:solidFill>
            <a:miter lim="800000"/>
            <a:headEnd type="none" w="sm" len="sm"/>
            <a:tailEnd type="none" w="sm" len="sm"/>
          </a:ln>
          <a:effectLst>
            <a:outerShdw blurRad="50800" dist="38100" dir="2700000" algn="tl" rotWithShape="0">
              <a:prstClr val="black">
                <a:alpha val="40000"/>
              </a:prstClr>
            </a:outerShdw>
          </a:effectLst>
        </p:spPr>
        <p:txBody>
          <a:bodyPr wrap="none" anchor="ctr"/>
          <a:lstStyle/>
          <a:p>
            <a:pPr algn="ctr">
              <a:defRPr/>
            </a:pPr>
            <a:r>
              <a:rPr lang="en-US" sz="2400" dirty="0">
                <a:solidFill>
                  <a:schemeClr val="bg1"/>
                </a:solidFill>
              </a:rPr>
              <a:t>Weaning</a:t>
            </a:r>
          </a:p>
        </p:txBody>
      </p:sp>
      <p:sp>
        <p:nvSpPr>
          <p:cNvPr id="11" name="Title 1"/>
          <p:cNvSpPr txBox="1">
            <a:spLocks/>
          </p:cNvSpPr>
          <p:nvPr/>
        </p:nvSpPr>
        <p:spPr>
          <a:xfrm>
            <a:off x="2797367" y="-194129"/>
            <a:ext cx="74676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fontAlgn="auto">
              <a:spcAft>
                <a:spcPts val="0"/>
              </a:spcAft>
            </a:pPr>
            <a:r>
              <a:rPr lang="en-US">
                <a:solidFill>
                  <a:schemeClr val="bg1"/>
                </a:solidFill>
              </a:rPr>
              <a:t>ONE BEEF CONCEPT</a:t>
            </a:r>
            <a:endParaRPr lang="en-US" dirty="0">
              <a:solidFill>
                <a:schemeClr val="bg1"/>
              </a:solidFill>
            </a:endParaRPr>
          </a:p>
        </p:txBody>
      </p:sp>
    </p:spTree>
    <p:extLst>
      <p:ext uri="{BB962C8B-B14F-4D97-AF65-F5344CB8AC3E}">
        <p14:creationId xmlns:p14="http://schemas.microsoft.com/office/powerpoint/2010/main" val="2633479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endParaRPr lang="en-US"/>
          </a:p>
        </p:txBody>
      </p:sp>
      <p:pic>
        <p:nvPicPr>
          <p:cNvPr id="11267" name="Content Placeholder 3" descr="June 17 to July 5 2008 104.jpg"/>
          <p:cNvPicPr>
            <a:picLocks noGrp="1" noChangeAspect="1"/>
          </p:cNvPicPr>
          <p:nvPr>
            <p:ph idx="1"/>
          </p:nvPr>
        </p:nvPicPr>
        <p:blipFill>
          <a:blip r:embed="rId2" cstate="print"/>
          <a:srcRect/>
          <a:stretch>
            <a:fillRect/>
          </a:stretch>
        </p:blipFill>
        <p:spPr>
          <a:xfrm>
            <a:off x="762000" y="1271588"/>
            <a:ext cx="7696200" cy="5132387"/>
          </a:xfrm>
        </p:spPr>
      </p:pic>
    </p:spTree>
    <p:extLst>
      <p:ext uri="{BB962C8B-B14F-4D97-AF65-F5344CB8AC3E}">
        <p14:creationId xmlns:p14="http://schemas.microsoft.com/office/powerpoint/2010/main" val="1553714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mark.asci.ncsu.edu/Publications/factsheets/humid.jpg"/>
          <p:cNvPicPr>
            <a:picLocks noChangeAspect="1" noChangeArrowheads="1"/>
          </p:cNvPicPr>
          <p:nvPr/>
        </p:nvPicPr>
        <p:blipFill>
          <a:blip r:embed="rId2" cstate="print"/>
          <a:srcRect/>
          <a:stretch>
            <a:fillRect/>
          </a:stretch>
        </p:blipFill>
        <p:spPr bwMode="auto">
          <a:xfrm>
            <a:off x="838200" y="228600"/>
            <a:ext cx="7910513" cy="6073775"/>
          </a:xfrm>
          <a:prstGeom prst="rect">
            <a:avLst/>
          </a:prstGeom>
          <a:noFill/>
          <a:ln w="9525">
            <a:noFill/>
            <a:miter lim="800000"/>
            <a:headEnd/>
            <a:tailEnd/>
          </a:ln>
        </p:spPr>
      </p:pic>
    </p:spTree>
    <p:extLst>
      <p:ext uri="{BB962C8B-B14F-4D97-AF65-F5344CB8AC3E}">
        <p14:creationId xmlns:p14="http://schemas.microsoft.com/office/powerpoint/2010/main" val="5555542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rrowheads="1"/>
          </p:cNvSpPr>
          <p:nvPr>
            <p:ph type="title"/>
          </p:nvPr>
        </p:nvSpPr>
        <p:spPr/>
        <p:txBody>
          <a:bodyPr>
            <a:normAutofit fontScale="90000"/>
          </a:bodyPr>
          <a:lstStyle/>
          <a:p>
            <a:pPr eaLnBrk="1" hangingPunct="1"/>
            <a:r>
              <a:rPr lang="en-US" dirty="0"/>
              <a:t>Processing Facilities/cattle handling</a:t>
            </a:r>
          </a:p>
        </p:txBody>
      </p:sp>
      <p:sp>
        <p:nvSpPr>
          <p:cNvPr id="4099" name="Rectangle 3"/>
          <p:cNvSpPr>
            <a:spLocks noGrp="1" noChangeArrowheads="1"/>
          </p:cNvSpPr>
          <p:nvPr>
            <p:ph idx="1"/>
          </p:nvPr>
        </p:nvSpPr>
        <p:spPr/>
        <p:txBody>
          <a:bodyPr/>
          <a:lstStyle/>
          <a:p>
            <a:pPr eaLnBrk="1" hangingPunct="1"/>
            <a:r>
              <a:rPr lang="en-US"/>
              <a:t>Must have proper facilities</a:t>
            </a:r>
          </a:p>
          <a:p>
            <a:pPr eaLnBrk="1" hangingPunct="1"/>
            <a:endParaRPr lang="en-US"/>
          </a:p>
          <a:p>
            <a:pPr eaLnBrk="1" hangingPunct="1"/>
            <a:r>
              <a:rPr lang="en-US"/>
              <a:t>NCBA BQA handling audits</a:t>
            </a:r>
          </a:p>
          <a:p>
            <a:pPr lvl="1" eaLnBrk="1" hangingPunct="1"/>
            <a:r>
              <a:rPr lang="en-US"/>
              <a:t>10% hot shot</a:t>
            </a:r>
          </a:p>
          <a:p>
            <a:pPr lvl="1" eaLnBrk="1" hangingPunct="1"/>
            <a:r>
              <a:rPr lang="en-US"/>
              <a:t>2% falling down exiting chute</a:t>
            </a:r>
          </a:p>
          <a:p>
            <a:pPr lvl="1" eaLnBrk="1" hangingPunct="1"/>
            <a:r>
              <a:rPr lang="en-US"/>
              <a:t>25% running out of the chute</a:t>
            </a:r>
          </a:p>
          <a:p>
            <a:pPr lvl="1" eaLnBrk="1" hangingPunct="1"/>
            <a:r>
              <a:rPr lang="en-US"/>
              <a:t>4% vocalization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56263" cy="1054250"/>
          </a:xfrm>
        </p:spPr>
        <p:txBody>
          <a:bodyPr/>
          <a:lstStyle/>
          <a:p>
            <a:r>
              <a:rPr lang="en-US" dirty="0"/>
              <a:t>No Hot Shots????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1000" y="1447800"/>
            <a:ext cx="4655344" cy="3103563"/>
          </a:xfrm>
          <a:ln>
            <a:solidFill>
              <a:schemeClr val="tx1"/>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3470" y="3545633"/>
            <a:ext cx="4968551" cy="3312367"/>
          </a:xfrm>
          <a:prstGeom prst="rect">
            <a:avLst/>
          </a:prstGeom>
          <a:ln>
            <a:solidFill>
              <a:schemeClr val="tx1"/>
            </a:solidFill>
          </a:ln>
        </p:spPr>
      </p:pic>
    </p:spTree>
    <p:extLst>
      <p:ext uri="{BB962C8B-B14F-4D97-AF65-F5344CB8AC3E}">
        <p14:creationId xmlns:p14="http://schemas.microsoft.com/office/powerpoint/2010/main" val="4170899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hadow"/>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ky lights"/>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endParaRPr lang="en-US"/>
          </a:p>
        </p:txBody>
      </p:sp>
      <p:pic>
        <p:nvPicPr>
          <p:cNvPr id="11267" name="Content Placeholder 3" descr="June 17 to July 5 2008 106.jpg"/>
          <p:cNvPicPr>
            <a:picLocks noGrp="1" noChangeAspect="1"/>
          </p:cNvPicPr>
          <p:nvPr>
            <p:ph idx="1"/>
          </p:nvPr>
        </p:nvPicPr>
        <p:blipFill>
          <a:blip r:embed="rId2" cstate="print"/>
          <a:stretch>
            <a:fillRect/>
          </a:stretch>
        </p:blipFill>
        <p:spPr>
          <a:xfrm>
            <a:off x="797567" y="1600200"/>
            <a:ext cx="6786866" cy="4525963"/>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endParaRPr lang="en-US"/>
          </a:p>
        </p:txBody>
      </p:sp>
      <p:pic>
        <p:nvPicPr>
          <p:cNvPr id="24579" name="Content Placeholder 3" descr="June 17 to July 5 2008 113.jpg"/>
          <p:cNvPicPr>
            <a:picLocks noGrp="1" noChangeAspect="1"/>
          </p:cNvPicPr>
          <p:nvPr>
            <p:ph idx="1"/>
          </p:nvPr>
        </p:nvPicPr>
        <p:blipFill>
          <a:blip r:embed="rId2" cstate="print"/>
          <a:srcRect/>
          <a:stretch>
            <a:fillRect/>
          </a:stretch>
        </p:blipFill>
        <p:spPr>
          <a:xfrm>
            <a:off x="0" y="0"/>
            <a:ext cx="9277350" cy="6858000"/>
          </a:xfrm>
        </p:spPr>
      </p:pic>
    </p:spTree>
    <p:extLst>
      <p:ext uri="{BB962C8B-B14F-4D97-AF65-F5344CB8AC3E}">
        <p14:creationId xmlns:p14="http://schemas.microsoft.com/office/powerpoint/2010/main" val="12851403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36818198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Rot="1" noChangeArrowheads="1"/>
          </p:cNvSpPr>
          <p:nvPr>
            <p:ph type="title"/>
          </p:nvPr>
        </p:nvSpPr>
        <p:spPr/>
        <p:txBody>
          <a:bodyPr>
            <a:normAutofit fontScale="90000"/>
          </a:bodyPr>
          <a:lstStyle/>
          <a:p>
            <a:r>
              <a:rPr lang="en-US" sz="4000"/>
              <a:t>Tub system design by Temple Grandin</a:t>
            </a:r>
          </a:p>
        </p:txBody>
      </p:sp>
      <p:pic>
        <p:nvPicPr>
          <p:cNvPr id="12291" name="Picture 6" descr="cad-3"/>
          <p:cNvPicPr>
            <a:picLocks noChangeAspect="1" noChangeArrowheads="1"/>
          </p:cNvPicPr>
          <p:nvPr/>
        </p:nvPicPr>
        <p:blipFill>
          <a:blip r:embed="rId3" cstate="print"/>
          <a:srcRect/>
          <a:stretch>
            <a:fillRect/>
          </a:stretch>
        </p:blipFill>
        <p:spPr bwMode="auto">
          <a:xfrm>
            <a:off x="838200" y="1905000"/>
            <a:ext cx="7515225" cy="47625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5"/>
          <p:cNvSpPr>
            <a:spLocks noChangeArrowheads="1"/>
          </p:cNvSpPr>
          <p:nvPr/>
        </p:nvSpPr>
        <p:spPr bwMode="auto">
          <a:xfrm>
            <a:off x="156255" y="5271176"/>
            <a:ext cx="8802687" cy="1586824"/>
          </a:xfrm>
          <a:prstGeom prst="rect">
            <a:avLst/>
          </a:prstGeom>
          <a:noFill/>
          <a:ln>
            <a:noFill/>
          </a:ln>
          <a:effectLst/>
          <a:extLst/>
        </p:spPr>
        <p:txBody>
          <a:bodyPr/>
          <a:lstStyle/>
          <a:p>
            <a:pPr marL="342900" indent="-342900" algn="ctr">
              <a:spcBef>
                <a:spcPct val="20000"/>
              </a:spcBef>
              <a:spcAft>
                <a:spcPct val="25000"/>
              </a:spcAft>
              <a:tabLst>
                <a:tab pos="2974975" algn="l"/>
              </a:tabLst>
              <a:defRPr/>
            </a:pPr>
            <a:r>
              <a:rPr lang="en-US" sz="4400" i="1" dirty="0">
                <a:solidFill>
                  <a:schemeClr val="tx1"/>
                </a:solidFill>
                <a:effectLst>
                  <a:outerShdw blurRad="50800" dist="38100" dir="2700000" algn="tl" rotWithShape="0">
                    <a:prstClr val="black">
                      <a:alpha val="40000"/>
                    </a:prstClr>
                  </a:outerShdw>
                </a:effectLst>
                <a:latin typeface="Calibri" pitchFamily="34" charset="0"/>
                <a:cs typeface="Calibri" pitchFamily="34" charset="0"/>
              </a:rPr>
              <a:t>97% of U.S. cattle farms &amp; ranches are family owned &amp; operated</a:t>
            </a:r>
          </a:p>
        </p:txBody>
      </p:sp>
      <p:pic>
        <p:nvPicPr>
          <p:cNvPr id="34822" name="Picture 6" descr="DSCN2482"/>
          <p:cNvPicPr>
            <a:picLocks noChangeAspect="1" noChangeArrowheads="1"/>
          </p:cNvPicPr>
          <p:nvPr/>
        </p:nvPicPr>
        <p:blipFill>
          <a:blip r:embed="rId3" cstate="print">
            <a:extLst/>
          </a:blip>
          <a:srcRect/>
          <a:stretch>
            <a:fillRect/>
          </a:stretch>
        </p:blipFill>
        <p:spPr bwMode="auto">
          <a:xfrm>
            <a:off x="5413828" y="2479033"/>
            <a:ext cx="3472543" cy="26675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4823" name="Picture 7" descr="DSC_0168"/>
          <p:cNvPicPr>
            <a:picLocks noChangeAspect="1" noChangeArrowheads="1"/>
          </p:cNvPicPr>
          <p:nvPr/>
        </p:nvPicPr>
        <p:blipFill>
          <a:blip r:embed="rId4" cstate="print">
            <a:extLst/>
          </a:blip>
          <a:srcRect/>
          <a:stretch>
            <a:fillRect/>
          </a:stretch>
        </p:blipFill>
        <p:spPr bwMode="auto">
          <a:xfrm>
            <a:off x="3091546" y="1731944"/>
            <a:ext cx="2715758" cy="3256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4824" name="Picture 8" descr="DSC_0286"/>
          <p:cNvPicPr>
            <a:picLocks noChangeAspect="1" noChangeArrowheads="1"/>
          </p:cNvPicPr>
          <p:nvPr/>
        </p:nvPicPr>
        <p:blipFill>
          <a:blip r:embed="rId5" cstate="print">
            <a:extLst/>
          </a:blip>
          <a:srcRect/>
          <a:stretch>
            <a:fillRect/>
          </a:stretch>
        </p:blipFill>
        <p:spPr bwMode="auto">
          <a:xfrm>
            <a:off x="246744" y="2306968"/>
            <a:ext cx="3048000" cy="27828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Title 1"/>
          <p:cNvSpPr>
            <a:spLocks noGrp="1"/>
          </p:cNvSpPr>
          <p:nvPr>
            <p:ph type="title"/>
          </p:nvPr>
        </p:nvSpPr>
        <p:spPr>
          <a:xfrm>
            <a:off x="685800" y="332015"/>
            <a:ext cx="7779768" cy="1143000"/>
          </a:xfrm>
        </p:spPr>
        <p:txBody>
          <a:bodyPr>
            <a:normAutofit/>
          </a:bodyPr>
          <a:lstStyle/>
          <a:p>
            <a:r>
              <a:rPr lang="en-US" dirty="0"/>
              <a:t>What industry doesn’t change?</a:t>
            </a:r>
            <a:r>
              <a:rPr lang="en-US" dirty="0">
                <a:effectLst/>
              </a:rPr>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Tub too full"/>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illing Tub"/>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line imag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828800" y="227659"/>
            <a:ext cx="5638800" cy="6347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48062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udbox exampl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670" y="0"/>
            <a:ext cx="9197340" cy="6553200"/>
          </a:xfrm>
          <a:prstGeom prst="rect">
            <a:avLst/>
          </a:prstGeom>
        </p:spPr>
      </p:pic>
    </p:spTree>
    <p:extLst>
      <p:ext uri="{BB962C8B-B14F-4D97-AF65-F5344CB8AC3E}">
        <p14:creationId xmlns:p14="http://schemas.microsoft.com/office/powerpoint/2010/main" val="1454710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Processing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8487567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Processing5"/>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41562009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DSC00015"/>
          <p:cNvPicPr>
            <a:picLocks noChangeAspect="1" noChangeArrowheads="1"/>
          </p:cNvPicPr>
          <p:nvPr/>
        </p:nvPicPr>
        <p:blipFill>
          <a:blip r:embed="rId3" cstate="print"/>
          <a:srcRect/>
          <a:stretch>
            <a:fillRect/>
          </a:stretch>
        </p:blipFill>
        <p:spPr bwMode="auto">
          <a:xfrm>
            <a:off x="254000" y="190500"/>
            <a:ext cx="8636000" cy="64770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MVC-815S"/>
          <p:cNvPicPr>
            <a:picLocks noChangeAspect="1" noChangeArrowheads="1"/>
          </p:cNvPicPr>
          <p:nvPr/>
        </p:nvPicPr>
        <p:blipFill>
          <a:blip r:embed="rId2" cstate="print"/>
          <a:srcRect/>
          <a:stretch>
            <a:fillRect/>
          </a:stretch>
        </p:blipFill>
        <p:spPr bwMode="auto">
          <a:xfrm>
            <a:off x="2057400" y="0"/>
            <a:ext cx="4856163" cy="6858000"/>
          </a:xfrm>
          <a:prstGeom prst="rect">
            <a:avLst/>
          </a:prstGeom>
          <a:noFill/>
          <a:ln w="9525">
            <a:noFill/>
            <a:miter lim="800000"/>
            <a:headEnd/>
            <a:tailEnd/>
          </a:ln>
        </p:spPr>
      </p:pic>
      <p:sp>
        <p:nvSpPr>
          <p:cNvPr id="37891" name="Text Box 3"/>
          <p:cNvSpPr txBox="1">
            <a:spLocks noChangeArrowheads="1"/>
          </p:cNvSpPr>
          <p:nvPr/>
        </p:nvSpPr>
        <p:spPr bwMode="auto">
          <a:xfrm>
            <a:off x="136525" y="1403350"/>
            <a:ext cx="1955800" cy="366713"/>
          </a:xfrm>
          <a:prstGeom prst="rect">
            <a:avLst/>
          </a:prstGeom>
          <a:noFill/>
          <a:ln w="9525">
            <a:noFill/>
            <a:miter lim="800000"/>
            <a:headEnd/>
            <a:tailEnd/>
          </a:ln>
        </p:spPr>
        <p:txBody>
          <a:bodyPr wrap="none">
            <a:spAutoFit/>
          </a:bodyPr>
          <a:lstStyle/>
          <a:p>
            <a:r>
              <a:rPr lang="en-US">
                <a:latin typeface="Verdana" pitchFamily="34" charset="0"/>
              </a:rPr>
              <a:t>Pressure gauge</a:t>
            </a:r>
          </a:p>
        </p:txBody>
      </p:sp>
      <p:sp>
        <p:nvSpPr>
          <p:cNvPr id="37892" name="Line 4"/>
          <p:cNvSpPr>
            <a:spLocks noChangeShapeType="1"/>
          </p:cNvSpPr>
          <p:nvPr/>
        </p:nvSpPr>
        <p:spPr bwMode="auto">
          <a:xfrm>
            <a:off x="2057400" y="1600200"/>
            <a:ext cx="1676400" cy="304800"/>
          </a:xfrm>
          <a:prstGeom prst="line">
            <a:avLst/>
          </a:prstGeom>
          <a:noFill/>
          <a:ln w="9525">
            <a:solidFill>
              <a:schemeClr val="tx1"/>
            </a:solidFill>
            <a:round/>
            <a:headEnd/>
            <a:tailEnd type="triangle" w="med" len="med"/>
          </a:ln>
        </p:spPr>
        <p:txBody>
          <a:bodyPr/>
          <a:lstStyle/>
          <a:p>
            <a:endParaRPr lang="en-US"/>
          </a:p>
        </p:txBody>
      </p:sp>
      <p:sp>
        <p:nvSpPr>
          <p:cNvPr id="37893" name="Text Box 5"/>
          <p:cNvSpPr txBox="1">
            <a:spLocks noChangeArrowheads="1"/>
          </p:cNvSpPr>
          <p:nvPr/>
        </p:nvSpPr>
        <p:spPr bwMode="auto">
          <a:xfrm>
            <a:off x="7070725" y="1327150"/>
            <a:ext cx="1804988" cy="1465263"/>
          </a:xfrm>
          <a:prstGeom prst="rect">
            <a:avLst/>
          </a:prstGeom>
          <a:noFill/>
          <a:ln w="9525">
            <a:noFill/>
            <a:miter lim="800000"/>
            <a:headEnd/>
            <a:tailEnd/>
          </a:ln>
        </p:spPr>
        <p:txBody>
          <a:bodyPr wrap="none">
            <a:spAutoFit/>
          </a:bodyPr>
          <a:lstStyle/>
          <a:p>
            <a:r>
              <a:rPr lang="en-US">
                <a:latin typeface="Verdana" pitchFamily="34" charset="0"/>
              </a:rPr>
              <a:t>If pressure </a:t>
            </a:r>
          </a:p>
          <a:p>
            <a:r>
              <a:rPr lang="en-US">
                <a:latin typeface="Verdana" pitchFamily="34" charset="0"/>
              </a:rPr>
              <a:t>gauge doesn’t</a:t>
            </a:r>
          </a:p>
          <a:p>
            <a:r>
              <a:rPr lang="en-US">
                <a:latin typeface="Verdana" pitchFamily="34" charset="0"/>
              </a:rPr>
              <a:t>go back to </a:t>
            </a:r>
          </a:p>
          <a:p>
            <a:r>
              <a:rPr lang="en-US">
                <a:latin typeface="Verdana" pitchFamily="34" charset="0"/>
              </a:rPr>
              <a:t>zero, we need</a:t>
            </a:r>
          </a:p>
          <a:p>
            <a:r>
              <a:rPr lang="en-US">
                <a:latin typeface="Verdana" pitchFamily="34" charset="0"/>
              </a:rPr>
              <a:t>to replace it.</a:t>
            </a:r>
          </a:p>
        </p:txBody>
      </p:sp>
    </p:spTree>
    <p:extLst>
      <p:ext uri="{BB962C8B-B14F-4D97-AF65-F5344CB8AC3E}">
        <p14:creationId xmlns:p14="http://schemas.microsoft.com/office/powerpoint/2010/main" val="32278269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MVC-820S"/>
          <p:cNvPicPr>
            <a:picLocks noChangeAspect="1" noChangeArrowheads="1"/>
          </p:cNvPicPr>
          <p:nvPr/>
        </p:nvPicPr>
        <p:blipFill>
          <a:blip r:embed="rId2" cstate="print"/>
          <a:srcRect/>
          <a:stretch>
            <a:fillRect/>
          </a:stretch>
        </p:blipFill>
        <p:spPr bwMode="auto">
          <a:xfrm>
            <a:off x="0" y="0"/>
            <a:ext cx="9525000" cy="6858000"/>
          </a:xfrm>
          <a:prstGeom prst="rect">
            <a:avLst/>
          </a:prstGeom>
          <a:noFill/>
          <a:ln w="9525">
            <a:noFill/>
            <a:miter lim="800000"/>
            <a:headEnd/>
            <a:tailEnd/>
          </a:ln>
        </p:spPr>
      </p:pic>
      <p:sp>
        <p:nvSpPr>
          <p:cNvPr id="40963" name="Text Box 3"/>
          <p:cNvSpPr txBox="1">
            <a:spLocks noChangeArrowheads="1"/>
          </p:cNvSpPr>
          <p:nvPr/>
        </p:nvSpPr>
        <p:spPr bwMode="auto">
          <a:xfrm>
            <a:off x="365125" y="4908550"/>
            <a:ext cx="1444625" cy="366713"/>
          </a:xfrm>
          <a:prstGeom prst="rect">
            <a:avLst/>
          </a:prstGeom>
          <a:noFill/>
          <a:ln w="9525">
            <a:noFill/>
            <a:miter lim="800000"/>
            <a:headEnd/>
            <a:tailEnd/>
          </a:ln>
        </p:spPr>
        <p:txBody>
          <a:bodyPr wrap="none">
            <a:spAutoFit/>
          </a:bodyPr>
          <a:lstStyle/>
          <a:p>
            <a:r>
              <a:rPr lang="en-US" b="1">
                <a:solidFill>
                  <a:schemeClr val="bg2"/>
                </a:solidFill>
                <a:latin typeface="Verdana" pitchFamily="34" charset="0"/>
              </a:rPr>
              <a:t>3/16 inch</a:t>
            </a:r>
          </a:p>
        </p:txBody>
      </p:sp>
      <p:sp>
        <p:nvSpPr>
          <p:cNvPr id="40964" name="Line 4"/>
          <p:cNvSpPr>
            <a:spLocks noChangeShapeType="1"/>
          </p:cNvSpPr>
          <p:nvPr/>
        </p:nvSpPr>
        <p:spPr bwMode="auto">
          <a:xfrm flipV="1">
            <a:off x="1447800" y="4495800"/>
            <a:ext cx="609600" cy="457200"/>
          </a:xfrm>
          <a:prstGeom prst="line">
            <a:avLst/>
          </a:prstGeom>
          <a:noFill/>
          <a:ln w="9525">
            <a:solidFill>
              <a:schemeClr val="tx1"/>
            </a:solidFill>
            <a:round/>
            <a:headEnd/>
            <a:tailEnd type="triangle" w="med" len="med"/>
          </a:ln>
        </p:spPr>
        <p:txBody>
          <a:bodyPr/>
          <a:lstStyle/>
          <a:p>
            <a:endParaRPr lang="en-US"/>
          </a:p>
        </p:txBody>
      </p:sp>
      <p:sp>
        <p:nvSpPr>
          <p:cNvPr id="40965" name="Text Box 5"/>
          <p:cNvSpPr txBox="1">
            <a:spLocks noChangeArrowheads="1"/>
          </p:cNvSpPr>
          <p:nvPr/>
        </p:nvSpPr>
        <p:spPr bwMode="auto">
          <a:xfrm>
            <a:off x="136525" y="565150"/>
            <a:ext cx="3983038" cy="366713"/>
          </a:xfrm>
          <a:prstGeom prst="rect">
            <a:avLst/>
          </a:prstGeom>
          <a:noFill/>
          <a:ln w="9525">
            <a:noFill/>
            <a:miter lim="800000"/>
            <a:headEnd/>
            <a:tailEnd/>
          </a:ln>
        </p:spPr>
        <p:txBody>
          <a:bodyPr wrap="none">
            <a:spAutoFit/>
          </a:bodyPr>
          <a:lstStyle/>
          <a:p>
            <a:r>
              <a:rPr lang="en-US" b="1">
                <a:latin typeface="Verdana" pitchFamily="34" charset="0"/>
              </a:rPr>
              <a:t>Rotate left to lessen pressure</a:t>
            </a:r>
          </a:p>
        </p:txBody>
      </p:sp>
    </p:spTree>
    <p:extLst>
      <p:ext uri="{BB962C8B-B14F-4D97-AF65-F5344CB8AC3E}">
        <p14:creationId xmlns:p14="http://schemas.microsoft.com/office/powerpoint/2010/main" val="28623613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endParaRPr lang="en-US"/>
          </a:p>
        </p:txBody>
      </p:sp>
      <p:pic>
        <p:nvPicPr>
          <p:cNvPr id="29699" name="Content Placeholder 3" descr="June 17 to July 5 2008 112.jpg"/>
          <p:cNvPicPr>
            <a:picLocks noGrp="1" noChangeAspect="1"/>
          </p:cNvPicPr>
          <p:nvPr>
            <p:ph idx="1"/>
          </p:nvPr>
        </p:nvPicPr>
        <p:blipFill>
          <a:blip r:embed="rId3" cstate="print"/>
          <a:stretch>
            <a:fillRect/>
          </a:stretch>
        </p:blipFill>
        <p:spPr>
          <a:xfrm>
            <a:off x="797567" y="1600200"/>
            <a:ext cx="6786866" cy="4525963"/>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normAutofit fontScale="90000"/>
          </a:bodyPr>
          <a:lstStyle/>
          <a:p>
            <a:pPr eaLnBrk="1" hangingPunct="1"/>
            <a:r>
              <a:rPr lang="en-US" altLang="en-US" sz="4000" smtClean="0"/>
              <a:t>Nobody cares more about cattle than the people in the beef industry.</a:t>
            </a:r>
          </a:p>
        </p:txBody>
      </p:sp>
      <p:pic>
        <p:nvPicPr>
          <p:cNvPr id="65539" name="Picture 4" descr="STUDP0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3622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5" descr="gpfl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86300"/>
            <a:ext cx="24384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6" descr="paster r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5067300"/>
            <a:ext cx="31623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7" descr="processing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133600"/>
            <a:ext cx="2849563"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74229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descr="June 17 to July 5 2008 089.jpg"/>
          <p:cNvPicPr>
            <a:picLocks noChangeAspect="1"/>
          </p:cNvPicPr>
          <p:nvPr/>
        </p:nvPicPr>
        <p:blipFill>
          <a:blip r:embed="rId2" cstate="print"/>
          <a:srcRect/>
          <a:stretch>
            <a:fillRect/>
          </a:stretch>
        </p:blipFill>
        <p:spPr bwMode="auto">
          <a:xfrm>
            <a:off x="0" y="381000"/>
            <a:ext cx="9144000" cy="6096000"/>
          </a:xfrm>
          <a:prstGeom prst="rect">
            <a:avLst/>
          </a:prstGeom>
          <a:noFill/>
          <a:ln w="9525">
            <a:noFill/>
            <a:miter lim="800000"/>
            <a:headEnd/>
            <a:tailEnd/>
          </a:ln>
        </p:spPr>
      </p:pic>
    </p:spTree>
    <p:extLst>
      <p:ext uri="{BB962C8B-B14F-4D97-AF65-F5344CB8AC3E}">
        <p14:creationId xmlns:p14="http://schemas.microsoft.com/office/powerpoint/2010/main" val="2354711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endParaRPr lang="en-US" smtClean="0"/>
          </a:p>
        </p:txBody>
      </p:sp>
      <p:pic>
        <p:nvPicPr>
          <p:cNvPr id="44035" name="Content Placeholder 3" descr="June 17 to July 5 2008 105.jpg"/>
          <p:cNvPicPr>
            <a:picLocks noGrp="1" noChangeAspect="1"/>
          </p:cNvPicPr>
          <p:nvPr>
            <p:ph idx="1"/>
          </p:nvPr>
        </p:nvPicPr>
        <p:blipFill>
          <a:blip r:embed="rId2" cstate="print"/>
          <a:srcRect/>
          <a:stretch>
            <a:fillRect/>
          </a:stretch>
        </p:blipFill>
        <p:spPr>
          <a:xfrm>
            <a:off x="472533" y="365126"/>
            <a:ext cx="8289844" cy="5527210"/>
          </a:xfrm>
        </p:spPr>
      </p:pic>
    </p:spTree>
    <p:extLst>
      <p:ext uri="{BB962C8B-B14F-4D97-AF65-F5344CB8AC3E}">
        <p14:creationId xmlns:p14="http://schemas.microsoft.com/office/powerpoint/2010/main" val="36253169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Water tank 1"/>
          <p:cNvPicPr>
            <a:picLocks noChangeAspect="1" noChangeArrowheads="1"/>
          </p:cNvPicPr>
          <p:nvPr/>
        </p:nvPicPr>
        <p:blipFill>
          <a:blip r:embed="rId2" cstate="print"/>
          <a:srcRect/>
          <a:stretch>
            <a:fillRect/>
          </a:stretch>
        </p:blipFill>
        <p:spPr bwMode="auto">
          <a:xfrm>
            <a:off x="508152" y="245327"/>
            <a:ext cx="8011379" cy="5597912"/>
          </a:xfrm>
          <a:prstGeom prst="rect">
            <a:avLst/>
          </a:prstGeom>
          <a:noFill/>
          <a:ln w="9525">
            <a:noFill/>
            <a:miter lim="800000"/>
            <a:headEnd/>
            <a:tailEnd/>
          </a:ln>
        </p:spPr>
      </p:pic>
    </p:spTree>
    <p:extLst>
      <p:ext uri="{BB962C8B-B14F-4D97-AF65-F5344CB8AC3E}">
        <p14:creationId xmlns:p14="http://schemas.microsoft.com/office/powerpoint/2010/main" val="3947927003"/>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Toe tip necrosis/toe </a:t>
            </a:r>
            <a:r>
              <a:rPr lang="en-US" dirty="0" err="1" smtClean="0"/>
              <a:t>abcesses</a:t>
            </a:r>
            <a:endParaRPr lang="en-US" dirty="0"/>
          </a:p>
        </p:txBody>
      </p:sp>
      <p:sp>
        <p:nvSpPr>
          <p:cNvPr id="3" name="Content Placeholder 2"/>
          <p:cNvSpPr>
            <a:spLocks noGrp="1"/>
          </p:cNvSpPr>
          <p:nvPr>
            <p:ph idx="1"/>
          </p:nvPr>
        </p:nvSpPr>
        <p:spPr/>
        <p:txBody>
          <a:bodyPr/>
          <a:lstStyle/>
          <a:p>
            <a:pPr>
              <a:defRPr/>
            </a:pPr>
            <a:endParaRPr lang="en-US" dirty="0"/>
          </a:p>
        </p:txBody>
      </p:sp>
      <p:pic>
        <p:nvPicPr>
          <p:cNvPr id="1026" name="Picture 2" descr="Image result for toe tip necro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425" y="1600200"/>
            <a:ext cx="5391150" cy="4043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2115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Image result for floor of cattle chu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7425" y="274638"/>
            <a:ext cx="462915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373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title"/>
          </p:nvPr>
        </p:nvSpPr>
        <p:spPr>
          <a:xfrm>
            <a:off x="228600" y="685800"/>
            <a:ext cx="8686800" cy="762000"/>
          </a:xfrm>
        </p:spPr>
        <p:txBody>
          <a:bodyPr lIns="83119" tIns="41559" rIns="83119" bIns="41559"/>
          <a:lstStyle/>
          <a:p>
            <a:pPr eaLnBrk="1" hangingPunct="1"/>
            <a:r>
              <a:rPr lang="en-US" altLang="en-US" sz="3200" b="1" dirty="0" smtClean="0"/>
              <a:t>IDENTIFYING THE PROBLEM</a:t>
            </a:r>
          </a:p>
        </p:txBody>
      </p:sp>
      <p:sp>
        <p:nvSpPr>
          <p:cNvPr id="52227" name="Rectangle 2"/>
          <p:cNvSpPr>
            <a:spLocks noGrp="1" noChangeArrowheads="1"/>
          </p:cNvSpPr>
          <p:nvPr>
            <p:ph sz="quarter" idx="1"/>
          </p:nvPr>
        </p:nvSpPr>
        <p:spPr>
          <a:xfrm>
            <a:off x="3505200" y="1752600"/>
            <a:ext cx="4876800" cy="2286000"/>
          </a:xfrm>
        </p:spPr>
        <p:txBody>
          <a:bodyPr/>
          <a:lstStyle/>
          <a:p>
            <a:pPr eaLnBrk="1" hangingPunct="1"/>
            <a:r>
              <a:rPr lang="en-US" altLang="en-US" smtClean="0"/>
              <a:t>Pick Up The Foot</a:t>
            </a:r>
          </a:p>
          <a:p>
            <a:pPr eaLnBrk="1" hangingPunct="1"/>
            <a:r>
              <a:rPr lang="en-US" altLang="en-US" smtClean="0"/>
              <a:t>Wash It </a:t>
            </a:r>
          </a:p>
          <a:p>
            <a:pPr eaLnBrk="1" hangingPunct="1"/>
            <a:r>
              <a:rPr lang="en-US" altLang="en-US" smtClean="0"/>
              <a:t>Examine To Determine Cause of Lameness</a:t>
            </a:r>
          </a:p>
          <a:p>
            <a:pPr eaLnBrk="1" hangingPunct="1"/>
            <a:endParaRPr lang="en-US" altLang="en-US" smtClean="0"/>
          </a:p>
        </p:txBody>
      </p:sp>
      <p:pic>
        <p:nvPicPr>
          <p:cNvPr id="52228" name="Picture 4" descr="FootRot-00-KS04-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828800"/>
            <a:ext cx="2728912" cy="3657600"/>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52229" name="Picture 5" descr="hoof sole"/>
          <p:cNvPicPr>
            <a:picLocks noChangeAspect="1" noChangeArrowheads="1"/>
          </p:cNvPicPr>
          <p:nvPr/>
        </p:nvPicPr>
        <p:blipFill>
          <a:blip r:embed="rId3">
            <a:extLst>
              <a:ext uri="{28A0092B-C50C-407E-A947-70E740481C1C}">
                <a14:useLocalDpi xmlns:a14="http://schemas.microsoft.com/office/drawing/2010/main" val="0"/>
              </a:ext>
            </a:extLst>
          </a:blip>
          <a:srcRect l="18359" r="17317"/>
          <a:stretch>
            <a:fillRect/>
          </a:stretch>
        </p:blipFill>
        <p:spPr bwMode="auto">
          <a:xfrm>
            <a:off x="3005138" y="4114800"/>
            <a:ext cx="2024062" cy="2362200"/>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3949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1066800" y="914400"/>
            <a:ext cx="723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3" tIns="45653" rIns="91303" bIns="45653">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algn="ctr">
              <a:spcBef>
                <a:spcPct val="0"/>
              </a:spcBef>
              <a:buClrTx/>
              <a:buSzTx/>
              <a:buFontTx/>
              <a:buNone/>
            </a:pPr>
            <a:r>
              <a:rPr lang="en-US" altLang="en-US" sz="2400" b="1">
                <a:solidFill>
                  <a:srgbClr val="A50021"/>
                </a:solidFill>
                <a:latin typeface="Book Antiqua" panose="02040602050305030304" pitchFamily="18" charset="0"/>
              </a:rPr>
              <a:t>TREATMENT</a:t>
            </a:r>
          </a:p>
        </p:txBody>
      </p:sp>
      <p:sp>
        <p:nvSpPr>
          <p:cNvPr id="28675" name="Rectangle 3"/>
          <p:cNvSpPr>
            <a:spLocks noGrp="1" noChangeArrowheads="1"/>
          </p:cNvSpPr>
          <p:nvPr>
            <p:ph sz="quarter" idx="1"/>
          </p:nvPr>
        </p:nvSpPr>
        <p:spPr>
          <a:xfrm>
            <a:off x="692150" y="1501775"/>
            <a:ext cx="7994650" cy="1470025"/>
          </a:xfrm>
        </p:spPr>
        <p:txBody>
          <a:bodyPr lIns="83119" tIns="41559" rIns="83119" bIns="41559">
            <a:normAutofit fontScale="92500" lnSpcReduction="10000"/>
          </a:bodyPr>
          <a:lstStyle/>
          <a:p>
            <a:pPr marL="365760" indent="-256032" eaLnBrk="1" fontAlgn="auto" hangingPunct="1">
              <a:lnSpc>
                <a:spcPct val="80000"/>
              </a:lnSpc>
              <a:spcBef>
                <a:spcPts val="580"/>
              </a:spcBef>
              <a:spcAft>
                <a:spcPts val="0"/>
              </a:spcAft>
              <a:buClr>
                <a:schemeClr val="accent3"/>
              </a:buClr>
              <a:buFont typeface="Georgia"/>
              <a:buChar char="•"/>
              <a:defRPr/>
            </a:pPr>
            <a:r>
              <a:rPr lang="en-US" sz="2900" dirty="0"/>
              <a:t>Tip Toe To Drain Abscess And Relieve Pressure</a:t>
            </a:r>
          </a:p>
          <a:p>
            <a:pPr marL="365760" indent="-256032" eaLnBrk="1" fontAlgn="auto" hangingPunct="1">
              <a:lnSpc>
                <a:spcPct val="80000"/>
              </a:lnSpc>
              <a:spcBef>
                <a:spcPts val="580"/>
              </a:spcBef>
              <a:spcAft>
                <a:spcPts val="0"/>
              </a:spcAft>
              <a:buClr>
                <a:schemeClr val="accent3"/>
              </a:buClr>
              <a:buFont typeface="Georgia"/>
              <a:buChar char="•"/>
              <a:defRPr/>
            </a:pPr>
            <a:r>
              <a:rPr lang="en-US" sz="2900" i="1" dirty="0"/>
              <a:t>DO NOT TRIM ENOUGH TO CAUSE </a:t>
            </a:r>
            <a:r>
              <a:rPr lang="en-US" sz="2900" i="1" dirty="0" smtClean="0"/>
              <a:t>BLEEDING</a:t>
            </a:r>
          </a:p>
          <a:p>
            <a:pPr marL="365760" indent="-256032" eaLnBrk="1" fontAlgn="auto" hangingPunct="1">
              <a:lnSpc>
                <a:spcPct val="80000"/>
              </a:lnSpc>
              <a:spcBef>
                <a:spcPts val="580"/>
              </a:spcBef>
              <a:spcAft>
                <a:spcPts val="0"/>
              </a:spcAft>
              <a:buClr>
                <a:schemeClr val="accent3"/>
              </a:buClr>
              <a:buFont typeface="Georgia"/>
              <a:buChar char="•"/>
              <a:defRPr/>
            </a:pPr>
            <a:r>
              <a:rPr lang="en-US" sz="2900" dirty="0" smtClean="0"/>
              <a:t>May require extended therapy</a:t>
            </a:r>
            <a:endParaRPr lang="en-US" sz="2900" dirty="0"/>
          </a:p>
        </p:txBody>
      </p:sp>
      <p:pic>
        <p:nvPicPr>
          <p:cNvPr id="94212" name="Picture 4" descr="Nip to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847975"/>
            <a:ext cx="3810000" cy="3907692"/>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94213" name="Picture 5" descr="Nip to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200400"/>
            <a:ext cx="3124200" cy="3048000"/>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94214" name="Text Box 6"/>
          <p:cNvSpPr txBox="1">
            <a:spLocks noChangeArrowheads="1"/>
          </p:cNvSpPr>
          <p:nvPr/>
        </p:nvSpPr>
        <p:spPr bwMode="auto">
          <a:xfrm>
            <a:off x="5715000" y="6080125"/>
            <a:ext cx="914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a:spcBef>
                <a:spcPct val="50000"/>
              </a:spcBef>
              <a:buClrTx/>
              <a:buSzTx/>
              <a:buFontTx/>
              <a:buNone/>
            </a:pPr>
            <a:r>
              <a:rPr lang="en-US" altLang="en-US" sz="1600" b="1" dirty="0">
                <a:solidFill>
                  <a:schemeClr val="bg1"/>
                </a:solidFill>
                <a:latin typeface="Book Antiqua" panose="02040602050305030304" pitchFamily="18" charset="0"/>
              </a:rPr>
              <a:t>Correct</a:t>
            </a:r>
          </a:p>
        </p:txBody>
      </p:sp>
      <p:sp>
        <p:nvSpPr>
          <p:cNvPr id="94215" name="Text Box 7"/>
          <p:cNvSpPr txBox="1">
            <a:spLocks noChangeArrowheads="1"/>
          </p:cNvSpPr>
          <p:nvPr/>
        </p:nvSpPr>
        <p:spPr bwMode="auto">
          <a:xfrm>
            <a:off x="7010400" y="5527675"/>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a:spcBef>
                <a:spcPct val="50000"/>
              </a:spcBef>
              <a:buClrTx/>
              <a:buSzTx/>
              <a:buFontTx/>
              <a:buNone/>
            </a:pPr>
            <a:r>
              <a:rPr lang="en-US" altLang="en-US" sz="1600" b="1" dirty="0">
                <a:solidFill>
                  <a:schemeClr val="bg1"/>
                </a:solidFill>
                <a:latin typeface="Book Antiqua" panose="02040602050305030304" pitchFamily="18" charset="0"/>
              </a:rPr>
              <a:t>Too Deep</a:t>
            </a:r>
          </a:p>
        </p:txBody>
      </p:sp>
      <p:sp>
        <p:nvSpPr>
          <p:cNvPr id="94216" name="Rectangle 9"/>
          <p:cNvSpPr>
            <a:spLocks noChangeArrowheads="1"/>
          </p:cNvSpPr>
          <p:nvPr/>
        </p:nvSpPr>
        <p:spPr bwMode="auto">
          <a:xfrm>
            <a:off x="685800" y="228600"/>
            <a:ext cx="777240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119" tIns="41559" rIns="83119" bIns="41559"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algn="ctr" eaLnBrk="1" hangingPunct="1">
              <a:spcBef>
                <a:spcPct val="0"/>
              </a:spcBef>
              <a:buClrTx/>
              <a:buSzTx/>
              <a:buFontTx/>
              <a:buNone/>
            </a:pPr>
            <a:r>
              <a:rPr lang="en-US" altLang="en-US" sz="3600" b="1">
                <a:solidFill>
                  <a:schemeClr val="tx2"/>
                </a:solidFill>
                <a:latin typeface="Book Antiqua" panose="02040602050305030304" pitchFamily="18" charset="0"/>
              </a:rPr>
              <a:t>TOE ABSCESS</a:t>
            </a:r>
          </a:p>
        </p:txBody>
      </p:sp>
    </p:spTree>
    <p:extLst>
      <p:ext uri="{BB962C8B-B14F-4D97-AF65-F5344CB8AC3E}">
        <p14:creationId xmlns:p14="http://schemas.microsoft.com/office/powerpoint/2010/main" val="447525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D5C7F2F-78A7-9842-8612-5DABD71F9D54}" type="slidenum">
              <a:rPr lang="en-US" smtClean="0"/>
              <a:pPr/>
              <a:t>47</a:t>
            </a:fld>
            <a:endParaRPr lang="en-US"/>
          </a:p>
        </p:txBody>
      </p:sp>
      <p:graphicFrame>
        <p:nvGraphicFramePr>
          <p:cNvPr id="5" name="Chart 4"/>
          <p:cNvGraphicFramePr/>
          <p:nvPr>
            <p:extLst/>
          </p:nvPr>
        </p:nvGraphicFramePr>
        <p:xfrm>
          <a:off x="966652" y="731520"/>
          <a:ext cx="7694024" cy="501613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966651" y="143691"/>
            <a:ext cx="7694025" cy="861774"/>
          </a:xfrm>
          <a:prstGeom prst="rect">
            <a:avLst/>
          </a:prstGeom>
          <a:noFill/>
        </p:spPr>
        <p:txBody>
          <a:bodyPr wrap="square" rtlCol="0">
            <a:spAutoFit/>
          </a:bodyPr>
          <a:lstStyle/>
          <a:p>
            <a:pPr algn="ctr"/>
            <a:r>
              <a:rPr lang="en-US" sz="3200" b="1" dirty="0"/>
              <a:t>Cattle Handling Observations</a:t>
            </a:r>
            <a:endParaRPr lang="en-US" sz="2800" b="1" dirty="0"/>
          </a:p>
          <a:p>
            <a:endParaRPr lang="en-US" dirty="0"/>
          </a:p>
        </p:txBody>
      </p:sp>
    </p:spTree>
    <p:extLst>
      <p:ext uri="{BB962C8B-B14F-4D97-AF65-F5344CB8AC3E}">
        <p14:creationId xmlns:p14="http://schemas.microsoft.com/office/powerpoint/2010/main" val="445202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pPr eaLnBrk="1" hangingPunct="1"/>
            <a:r>
              <a:rPr lang="en-US" sz="4000"/>
              <a:t>Freedom from pain, injury or disease</a:t>
            </a:r>
          </a:p>
        </p:txBody>
      </p:sp>
      <p:sp>
        <p:nvSpPr>
          <p:cNvPr id="5123" name="Rectangle 3"/>
          <p:cNvSpPr>
            <a:spLocks noGrp="1" noChangeArrowheads="1"/>
          </p:cNvSpPr>
          <p:nvPr>
            <p:ph idx="1"/>
          </p:nvPr>
        </p:nvSpPr>
        <p:spPr/>
        <p:txBody>
          <a:bodyPr/>
          <a:lstStyle/>
          <a:p>
            <a:pPr eaLnBrk="1" hangingPunct="1">
              <a:lnSpc>
                <a:spcPct val="90000"/>
              </a:lnSpc>
            </a:pPr>
            <a:r>
              <a:rPr lang="en-US"/>
              <a:t>Inspection of facilities for areas in which injuries could occur</a:t>
            </a:r>
          </a:p>
          <a:p>
            <a:pPr eaLnBrk="1" hangingPunct="1">
              <a:lnSpc>
                <a:spcPct val="90000"/>
              </a:lnSpc>
            </a:pPr>
            <a:endParaRPr lang="en-US"/>
          </a:p>
          <a:p>
            <a:pPr eaLnBrk="1" hangingPunct="1">
              <a:lnSpc>
                <a:spcPct val="90000"/>
              </a:lnSpc>
            </a:pPr>
            <a:r>
              <a:rPr lang="en-US"/>
              <a:t>Documentation of employee training for acceptable methods (when applicable)</a:t>
            </a:r>
          </a:p>
          <a:p>
            <a:pPr lvl="1" eaLnBrk="1" hangingPunct="1">
              <a:lnSpc>
                <a:spcPct val="90000"/>
              </a:lnSpc>
            </a:pPr>
            <a:r>
              <a:rPr lang="en-US"/>
              <a:t>Castration</a:t>
            </a:r>
          </a:p>
          <a:p>
            <a:pPr lvl="1" eaLnBrk="1" hangingPunct="1">
              <a:lnSpc>
                <a:spcPct val="90000"/>
              </a:lnSpc>
            </a:pPr>
            <a:r>
              <a:rPr lang="en-US"/>
              <a:t>Dehorning</a:t>
            </a:r>
          </a:p>
          <a:p>
            <a:pPr lvl="1" eaLnBrk="1" hangingPunct="1">
              <a:lnSpc>
                <a:spcPct val="90000"/>
              </a:lnSpc>
            </a:pPr>
            <a:r>
              <a:rPr lang="en-US"/>
              <a:t>Downed animal care</a:t>
            </a:r>
          </a:p>
          <a:p>
            <a:pPr lvl="1" eaLnBrk="1" hangingPunct="1">
              <a:lnSpc>
                <a:spcPct val="90000"/>
              </a:lnSpc>
            </a:pPr>
            <a:r>
              <a:rPr lang="en-US"/>
              <a:t>Euthanasia</a:t>
            </a:r>
          </a:p>
          <a:p>
            <a:pPr lvl="1" eaLnBrk="1" hangingPunct="1">
              <a:lnSpc>
                <a:spcPct val="90000"/>
              </a:lnSpc>
            </a:pPr>
            <a:r>
              <a:rPr lang="en-US"/>
              <a:t>Calvers</a:t>
            </a:r>
          </a:p>
          <a:p>
            <a:pPr eaLnBrk="1" hangingPunct="1">
              <a:lnSpc>
                <a:spcPct val="90000"/>
              </a:lnSpc>
            </a:pPr>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1444062686"/>
              </p:ext>
            </p:extLst>
          </p:nvPr>
        </p:nvGraphicFramePr>
        <p:xfrm>
          <a:off x="796835" y="849086"/>
          <a:ext cx="7903030" cy="484632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8D5C7F2F-78A7-9842-8612-5DABD71F9D54}" type="slidenum">
              <a:rPr lang="en-US" smtClean="0"/>
              <a:pPr/>
              <a:t>49</a:t>
            </a:fld>
            <a:endParaRPr lang="en-US"/>
          </a:p>
        </p:txBody>
      </p:sp>
      <p:sp>
        <p:nvSpPr>
          <p:cNvPr id="5" name="TextBox 4"/>
          <p:cNvSpPr txBox="1"/>
          <p:nvPr/>
        </p:nvSpPr>
        <p:spPr>
          <a:xfrm>
            <a:off x="796835" y="235131"/>
            <a:ext cx="7903030" cy="861774"/>
          </a:xfrm>
          <a:prstGeom prst="rect">
            <a:avLst/>
          </a:prstGeom>
          <a:noFill/>
        </p:spPr>
        <p:txBody>
          <a:bodyPr wrap="square" rtlCol="0">
            <a:spAutoFit/>
          </a:bodyPr>
          <a:lstStyle/>
          <a:p>
            <a:pPr algn="ctr"/>
            <a:r>
              <a:rPr lang="en-US" sz="3200" b="1" dirty="0"/>
              <a:t>Documented</a:t>
            </a:r>
            <a:r>
              <a:rPr lang="en-US" sz="2800" b="1" dirty="0"/>
              <a:t> BMPs &amp; SOPs </a:t>
            </a:r>
          </a:p>
          <a:p>
            <a:endParaRPr lang="en-US" dirty="0"/>
          </a:p>
        </p:txBody>
      </p:sp>
    </p:spTree>
    <p:extLst>
      <p:ext uri="{BB962C8B-B14F-4D97-AF65-F5344CB8AC3E}">
        <p14:creationId xmlns:p14="http://schemas.microsoft.com/office/powerpoint/2010/main" val="3428503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3657600" y="0"/>
            <a:ext cx="5486400" cy="6858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endParaRPr lang="en-US" dirty="0"/>
          </a:p>
        </p:txBody>
      </p:sp>
      <p:sp>
        <p:nvSpPr>
          <p:cNvPr id="3" name="Content Placeholder 2"/>
          <p:cNvSpPr>
            <a:spLocks noGrp="1"/>
          </p:cNvSpPr>
          <p:nvPr>
            <p:ph idx="1"/>
          </p:nvPr>
        </p:nvSpPr>
        <p:spPr>
          <a:xfrm>
            <a:off x="228600" y="1600200"/>
            <a:ext cx="3429000" cy="4525963"/>
          </a:xfrm>
        </p:spPr>
        <p:txBody>
          <a:bodyPr>
            <a:normAutofit fontScale="77500" lnSpcReduction="20000"/>
          </a:bodyPr>
          <a:lstStyle/>
          <a:p>
            <a:pPr>
              <a:lnSpc>
                <a:spcPct val="90000"/>
              </a:lnSpc>
            </a:pPr>
            <a:r>
              <a:rPr lang="en-US" b="1" dirty="0"/>
              <a:t>Freedom from Thirst or Hunger</a:t>
            </a:r>
          </a:p>
          <a:p>
            <a:pPr>
              <a:lnSpc>
                <a:spcPct val="90000"/>
              </a:lnSpc>
            </a:pPr>
            <a:endParaRPr lang="en-US" b="1" dirty="0"/>
          </a:p>
          <a:p>
            <a:pPr>
              <a:lnSpc>
                <a:spcPct val="90000"/>
              </a:lnSpc>
            </a:pPr>
            <a:r>
              <a:rPr lang="en-US" b="1" dirty="0"/>
              <a:t>Freedom from Discomfort</a:t>
            </a:r>
          </a:p>
          <a:p>
            <a:pPr>
              <a:lnSpc>
                <a:spcPct val="90000"/>
              </a:lnSpc>
            </a:pPr>
            <a:endParaRPr lang="en-US" b="1" dirty="0"/>
          </a:p>
          <a:p>
            <a:pPr>
              <a:lnSpc>
                <a:spcPct val="90000"/>
              </a:lnSpc>
            </a:pPr>
            <a:r>
              <a:rPr lang="en-US" b="1" dirty="0"/>
              <a:t>Freedom from Pain, Injury and Disease</a:t>
            </a:r>
          </a:p>
          <a:p>
            <a:pPr>
              <a:lnSpc>
                <a:spcPct val="90000"/>
              </a:lnSpc>
            </a:pPr>
            <a:endParaRPr lang="en-US" b="1" dirty="0"/>
          </a:p>
          <a:p>
            <a:pPr>
              <a:lnSpc>
                <a:spcPct val="90000"/>
              </a:lnSpc>
            </a:pPr>
            <a:r>
              <a:rPr lang="en-US" b="1" dirty="0"/>
              <a:t>Freedom to Express Normal Behavior</a:t>
            </a:r>
          </a:p>
          <a:p>
            <a:pPr>
              <a:lnSpc>
                <a:spcPct val="90000"/>
              </a:lnSpc>
            </a:pPr>
            <a:endParaRPr lang="en-US" b="1" dirty="0"/>
          </a:p>
          <a:p>
            <a:pPr>
              <a:lnSpc>
                <a:spcPct val="90000"/>
              </a:lnSpc>
            </a:pPr>
            <a:r>
              <a:rPr lang="en-US" b="1" dirty="0"/>
              <a:t>Freedom from Fear or Distress</a:t>
            </a:r>
          </a:p>
          <a:p>
            <a:endParaRPr lang="en-US" dirty="0"/>
          </a:p>
        </p:txBody>
      </p:sp>
      <p:sp>
        <p:nvSpPr>
          <p:cNvPr id="4" name="Slide Number Placeholder 3"/>
          <p:cNvSpPr>
            <a:spLocks noGrp="1"/>
          </p:cNvSpPr>
          <p:nvPr>
            <p:ph type="sldNum" sz="quarter" idx="12"/>
          </p:nvPr>
        </p:nvSpPr>
        <p:spPr/>
        <p:txBody>
          <a:bodyPr/>
          <a:lstStyle/>
          <a:p>
            <a:fld id="{8D5C7F2F-78A7-9842-8612-5DABD71F9D54}" type="slidenum">
              <a:rPr lang="en-US" smtClean="0"/>
              <a:pPr/>
              <a:t>5</a:t>
            </a:fld>
            <a:endParaRPr lang="en-US"/>
          </a:p>
        </p:txBody>
      </p:sp>
      <p:pic>
        <p:nvPicPr>
          <p:cNvPr id="5" name="Picture 6" descr="FAWC logo">
            <a:hlinkClick r:id="rId4"/>
          </p:cNvPr>
          <p:cNvPicPr>
            <a:picLocks noChangeAspect="1" noChangeArrowheads="1"/>
          </p:cNvPicPr>
          <p:nvPr/>
        </p:nvPicPr>
        <p:blipFill>
          <a:blip r:embed="rId5" cstate="email"/>
          <a:srcRect/>
          <a:stretch>
            <a:fillRect/>
          </a:stretch>
        </p:blipFill>
        <p:spPr bwMode="auto">
          <a:xfrm>
            <a:off x="0" y="5848712"/>
            <a:ext cx="1728216" cy="100928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8605074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Castration, dehorning and pregnancy: timing is everything.</a:t>
            </a:r>
          </a:p>
        </p:txBody>
      </p:sp>
      <p:pic>
        <p:nvPicPr>
          <p:cNvPr id="4" name="P7160055.AVI">
            <a:hlinkClick r:id="" action="ppaction://media"/>
          </p:cNvPr>
          <p:cNvPicPr>
            <a:picLocks noGrp="1" noRot="1" noChangeAspect="1"/>
          </p:cNvPicPr>
          <p:nvPr>
            <p:ph idx="1"/>
            <a:videoFile r:link="rId1"/>
          </p:nvPr>
        </p:nvPicPr>
        <p:blipFill>
          <a:blip r:embed="rId3" cstate="print"/>
          <a:stretch>
            <a:fillRect/>
          </a:stretch>
        </p:blipFill>
        <p:spPr>
          <a:xfrm>
            <a:off x="381000" y="2743200"/>
            <a:ext cx="3505200" cy="2628900"/>
          </a:xfrm>
          <a:prstGeom prst="rect">
            <a:avLst/>
          </a:prstGeom>
        </p:spPr>
      </p:pic>
      <p:pic>
        <p:nvPicPr>
          <p:cNvPr id="5" name="Picture 12" descr="IMG_0437"/>
          <p:cNvPicPr>
            <a:picLocks noChangeAspect="1" noChangeArrowheads="1"/>
          </p:cNvPicPr>
          <p:nvPr/>
        </p:nvPicPr>
        <p:blipFill>
          <a:blip r:embed="rId4" cstate="print"/>
          <a:stretch>
            <a:fillRect/>
          </a:stretch>
        </p:blipFill>
        <p:spPr>
          <a:xfrm>
            <a:off x="4191000" y="1676400"/>
            <a:ext cx="3747122" cy="2247106"/>
          </a:xfrm>
          <a:prstGeom prst="rect">
            <a:avLst/>
          </a:prstGeom>
          <a:noFill/>
          <a:ln/>
        </p:spPr>
      </p:pic>
      <p:pic>
        <p:nvPicPr>
          <p:cNvPr id="6" name="Picture 2" descr="http://biochecklabs.com/userfile/media/316medlarge.jpg"/>
          <p:cNvPicPr>
            <a:picLocks noChangeAspect="1" noChangeArrowheads="1"/>
          </p:cNvPicPr>
          <p:nvPr/>
        </p:nvPicPr>
        <p:blipFill>
          <a:blip r:embed="rId5" cstate="print"/>
          <a:srcRect/>
          <a:stretch>
            <a:fillRect/>
          </a:stretch>
        </p:blipFill>
        <p:spPr bwMode="auto">
          <a:xfrm>
            <a:off x="5105400" y="4259855"/>
            <a:ext cx="3450336" cy="2598145"/>
          </a:xfrm>
          <a:prstGeom prst="rect">
            <a:avLst/>
          </a:prstGeom>
          <a:noFill/>
          <a:ln>
            <a:solidFill>
              <a:schemeClr val="tx1"/>
            </a:solidFill>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E:\Backup of Hans External Harddrive\My Documents\My Adobe Captivate Projects\Euthanasia and Downer\Downer Images\(1).jpg"/>
          <p:cNvPicPr>
            <a:picLocks noChangeAspect="1" noChangeArrowheads="1"/>
          </p:cNvPicPr>
          <p:nvPr/>
        </p:nvPicPr>
        <p:blipFill>
          <a:blip r:embed="rId2" cstate="print"/>
          <a:srcRect/>
          <a:stretch>
            <a:fillRect/>
          </a:stretch>
        </p:blipFill>
        <p:spPr bwMode="auto">
          <a:xfrm>
            <a:off x="914400" y="1841500"/>
            <a:ext cx="7543800" cy="5016500"/>
          </a:xfrm>
          <a:prstGeom prst="rect">
            <a:avLst/>
          </a:prstGeom>
          <a:noFill/>
          <a:ln w="9525">
            <a:noFill/>
            <a:miter lim="800000"/>
            <a:headEnd/>
            <a:tailEnd/>
          </a:ln>
        </p:spPr>
      </p:pic>
      <p:sp>
        <p:nvSpPr>
          <p:cNvPr id="35843" name="Title 1"/>
          <p:cNvSpPr>
            <a:spLocks noGrp="1"/>
          </p:cNvSpPr>
          <p:nvPr>
            <p:ph type="ctrTitle"/>
          </p:nvPr>
        </p:nvSpPr>
        <p:spPr>
          <a:xfrm>
            <a:off x="685800" y="152400"/>
            <a:ext cx="7772400" cy="2593975"/>
          </a:xfrm>
        </p:spPr>
        <p:txBody>
          <a:bodyPr/>
          <a:lstStyle/>
          <a:p>
            <a:r>
              <a:rPr lang="en-US"/>
              <a:t>Responsible care for downed Cattle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t>Causes of downed animals</a:t>
            </a:r>
          </a:p>
        </p:txBody>
      </p:sp>
      <p:sp>
        <p:nvSpPr>
          <p:cNvPr id="33795" name="Content Placeholder 2"/>
          <p:cNvSpPr>
            <a:spLocks noGrp="1"/>
          </p:cNvSpPr>
          <p:nvPr>
            <p:ph idx="1"/>
          </p:nvPr>
        </p:nvSpPr>
        <p:spPr/>
        <p:txBody>
          <a:bodyPr/>
          <a:lstStyle/>
          <a:p>
            <a:r>
              <a:rPr lang="en-US" sz="2800"/>
              <a:t>Listeria</a:t>
            </a:r>
          </a:p>
          <a:p>
            <a:r>
              <a:rPr lang="en-US" sz="2800"/>
              <a:t>Polio</a:t>
            </a:r>
          </a:p>
          <a:p>
            <a:r>
              <a:rPr lang="en-US" sz="2800"/>
              <a:t>Lead</a:t>
            </a:r>
          </a:p>
          <a:p>
            <a:r>
              <a:rPr lang="en-US" sz="2800"/>
              <a:t>Tetanus</a:t>
            </a:r>
          </a:p>
          <a:p>
            <a:r>
              <a:rPr lang="en-US" sz="2800"/>
              <a:t>Nervous coccidiosis</a:t>
            </a:r>
          </a:p>
          <a:p>
            <a:r>
              <a:rPr lang="en-US" sz="2800"/>
              <a:t>Histophilus somnus</a:t>
            </a:r>
          </a:p>
          <a:p>
            <a:endParaRPr lang="en-US"/>
          </a:p>
          <a:p>
            <a:endParaRPr lang="en-US"/>
          </a:p>
        </p:txBody>
      </p:sp>
      <p:pic>
        <p:nvPicPr>
          <p:cNvPr id="33797" name="Picture 2" descr="http://w3.vet.cornell.edu/nst/images/catalog/1986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4905375"/>
            <a:ext cx="29718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2" descr="http://w3.vet.cornell.edu/nst/images/catalog/41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800" y="4343400"/>
            <a:ext cx="3557588"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40642" name="Object 2"/>
          <p:cNvGraphicFramePr>
            <a:graphicFrameLocks noChangeAspect="1"/>
          </p:cNvGraphicFramePr>
          <p:nvPr/>
        </p:nvGraphicFramePr>
        <p:xfrm>
          <a:off x="4876800" y="1219200"/>
          <a:ext cx="3566016" cy="2730500"/>
        </p:xfrm>
        <a:graphic>
          <a:graphicData uri="http://schemas.openxmlformats.org/presentationml/2006/ole">
            <mc:AlternateContent xmlns:mc="http://schemas.openxmlformats.org/markup-compatibility/2006">
              <mc:Choice xmlns:v="urn:schemas-microsoft-com:vml" Requires="v">
                <p:oleObj spid="_x0000_s240703" name="Photo Editor Photo" r:id="rId6" imgW="6009524" imgH="4610744" progId="">
                  <p:embed/>
                </p:oleObj>
              </mc:Choice>
              <mc:Fallback>
                <p:oleObj name="Photo Editor Photo" r:id="rId6" imgW="6009524" imgH="4610744" progId="">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219200"/>
                        <a:ext cx="3566016"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076486554"/>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228600" y="152400"/>
            <a:ext cx="4114800" cy="868363"/>
          </a:xfrm>
        </p:spPr>
        <p:txBody>
          <a:bodyPr/>
          <a:lstStyle/>
          <a:p>
            <a:r>
              <a:rPr lang="en-US" sz="2900"/>
              <a:t>Care of Downer Cattle</a:t>
            </a:r>
          </a:p>
        </p:txBody>
      </p:sp>
      <p:pic>
        <p:nvPicPr>
          <p:cNvPr id="43011" name="Content Placeholder 4" descr="(7).jpg"/>
          <p:cNvPicPr>
            <a:picLocks noGrp="1" noChangeAspect="1"/>
          </p:cNvPicPr>
          <p:nvPr>
            <p:ph idx="1"/>
          </p:nvPr>
        </p:nvPicPr>
        <p:blipFill>
          <a:blip r:embed="rId2" cstate="print"/>
          <a:srcRect/>
          <a:stretch>
            <a:fillRect/>
          </a:stretch>
        </p:blipFill>
        <p:spPr>
          <a:xfrm>
            <a:off x="798513" y="1219201"/>
            <a:ext cx="4672467" cy="3124200"/>
          </a:xfrm>
        </p:spPr>
      </p:pic>
      <p:pic>
        <p:nvPicPr>
          <p:cNvPr id="4" name="Content Placeholder 3" descr="pelviscow1.jpg"/>
          <p:cNvPicPr>
            <a:picLocks noChangeAspect="1"/>
          </p:cNvPicPr>
          <p:nvPr/>
        </p:nvPicPr>
        <p:blipFill>
          <a:blip r:embed="rId3" cstate="print"/>
          <a:stretch>
            <a:fillRect/>
          </a:stretch>
        </p:blipFill>
        <p:spPr>
          <a:xfrm>
            <a:off x="4361688" y="3505200"/>
            <a:ext cx="4242816" cy="3121152"/>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8600" y="152400"/>
            <a:ext cx="4114800" cy="868363"/>
          </a:xfrm>
          <a:prstGeom prst="rect">
            <a:avLst/>
          </a:prstGeom>
        </p:spPr>
        <p:txBody>
          <a:bodyPr anchor="ctr">
            <a:normAutofit/>
          </a:bodyPr>
          <a:lstStyle/>
          <a:p>
            <a:pPr algn="ctr" fontAlgn="auto">
              <a:spcAft>
                <a:spcPts val="0"/>
              </a:spcAft>
              <a:defRPr/>
            </a:pPr>
            <a:r>
              <a:rPr lang="en-US" sz="2900" dirty="0">
                <a:latin typeface="+mj-lt"/>
                <a:ea typeface="+mj-ea"/>
                <a:cs typeface="+mj-cs"/>
              </a:rPr>
              <a:t>Moving  Downer Cattle</a:t>
            </a:r>
          </a:p>
        </p:txBody>
      </p:sp>
      <p:sp>
        <p:nvSpPr>
          <p:cNvPr id="53251" name="TextBox 5"/>
          <p:cNvSpPr txBox="1">
            <a:spLocks noChangeArrowheads="1"/>
          </p:cNvSpPr>
          <p:nvPr/>
        </p:nvSpPr>
        <p:spPr bwMode="auto">
          <a:xfrm>
            <a:off x="609600" y="1447800"/>
            <a:ext cx="7010400" cy="1477963"/>
          </a:xfrm>
          <a:prstGeom prst="rect">
            <a:avLst/>
          </a:prstGeom>
          <a:noFill/>
          <a:ln w="9525">
            <a:noFill/>
            <a:miter lim="800000"/>
            <a:headEnd/>
            <a:tailEnd/>
          </a:ln>
        </p:spPr>
        <p:txBody>
          <a:bodyPr>
            <a:spAutoFit/>
          </a:bodyPr>
          <a:lstStyle/>
          <a:p>
            <a:pPr algn="ctr"/>
            <a:r>
              <a:rPr lang="en-US" sz="3000"/>
              <a:t>Unacceptable Transportation Methods:</a:t>
            </a:r>
          </a:p>
          <a:p>
            <a:pPr>
              <a:buFontTx/>
              <a:buChar char="-"/>
            </a:pPr>
            <a:r>
              <a:rPr lang="en-US" sz="3000"/>
              <a:t>Dragging </a:t>
            </a:r>
          </a:p>
          <a:p>
            <a:pPr>
              <a:buFontTx/>
              <a:buChar char="-"/>
            </a:pPr>
            <a:r>
              <a:rPr lang="en-US" sz="3000"/>
              <a:t>Lifting with chains </a:t>
            </a:r>
          </a:p>
        </p:txBody>
      </p:sp>
      <p:sp>
        <p:nvSpPr>
          <p:cNvPr id="53252" name="TextBox 6"/>
          <p:cNvSpPr txBox="1">
            <a:spLocks noChangeArrowheads="1"/>
          </p:cNvSpPr>
          <p:nvPr/>
        </p:nvSpPr>
        <p:spPr bwMode="auto">
          <a:xfrm>
            <a:off x="533400" y="3657600"/>
            <a:ext cx="7010400" cy="1938338"/>
          </a:xfrm>
          <a:prstGeom prst="rect">
            <a:avLst/>
          </a:prstGeom>
          <a:noFill/>
          <a:ln w="9525">
            <a:noFill/>
            <a:miter lim="800000"/>
            <a:headEnd/>
            <a:tailEnd/>
          </a:ln>
        </p:spPr>
        <p:txBody>
          <a:bodyPr>
            <a:spAutoFit/>
          </a:bodyPr>
          <a:lstStyle/>
          <a:p>
            <a:r>
              <a:rPr lang="en-US" sz="3000" dirty="0"/>
              <a:t>Acceptable Transportation Methods:</a:t>
            </a:r>
          </a:p>
          <a:p>
            <a:pPr>
              <a:buFontTx/>
              <a:buChar char="-"/>
            </a:pPr>
            <a:r>
              <a:rPr lang="en-US" sz="3000" dirty="0"/>
              <a:t>Sled </a:t>
            </a:r>
          </a:p>
          <a:p>
            <a:pPr>
              <a:buFontTx/>
              <a:buChar char="-"/>
            </a:pPr>
            <a:r>
              <a:rPr lang="en-US" sz="3000" dirty="0"/>
              <a:t>Low-boy trailer</a:t>
            </a:r>
          </a:p>
          <a:p>
            <a:pPr>
              <a:buFontTx/>
              <a:buChar char="-"/>
            </a:pPr>
            <a:r>
              <a:rPr lang="en-US" sz="3000" dirty="0"/>
              <a:t>Bucket of a loader</a:t>
            </a:r>
          </a:p>
        </p:txBody>
      </p:sp>
      <p:pic>
        <p:nvPicPr>
          <p:cNvPr id="5" name="Picture 2" descr="E:\Downer Images\(51).jpg"/>
          <p:cNvPicPr>
            <a:picLocks noChangeAspect="1" noChangeArrowheads="1"/>
          </p:cNvPicPr>
          <p:nvPr/>
        </p:nvPicPr>
        <p:blipFill>
          <a:blip r:embed="rId2" cstate="print"/>
          <a:srcRect/>
          <a:stretch>
            <a:fillRect/>
          </a:stretch>
        </p:blipFill>
        <p:spPr bwMode="auto">
          <a:xfrm>
            <a:off x="5410200" y="4372991"/>
            <a:ext cx="3733800" cy="2485009"/>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normAutofit fontScale="90000"/>
          </a:bodyPr>
          <a:lstStyle/>
          <a:p>
            <a:r>
              <a:rPr lang="en-CA" altLang="en-US" smtClean="0"/>
              <a:t>Nonambulatory/Injured Animals</a:t>
            </a:r>
          </a:p>
        </p:txBody>
      </p:sp>
      <p:sp>
        <p:nvSpPr>
          <p:cNvPr id="39940" name="TextBox 2"/>
          <p:cNvSpPr txBox="1">
            <a:spLocks noChangeArrowheads="1"/>
          </p:cNvSpPr>
          <p:nvPr/>
        </p:nvSpPr>
        <p:spPr bwMode="auto">
          <a:xfrm>
            <a:off x="6280150" y="5218113"/>
            <a:ext cx="10668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900"/>
              <a:t>slednsling.com</a:t>
            </a:r>
          </a:p>
        </p:txBody>
      </p:sp>
      <p:pic>
        <p:nvPicPr>
          <p:cNvPr id="39941" name="Picture 4" descr="http://static1.squarespace.com/static/558abab5e4b01285c1bf1214/558ac8bce4b0fa1db7e27275/559458abe4b0e276e047706d/1435787027821/hfr+tied+on+mat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68500" y="1360488"/>
            <a:ext cx="5205413" cy="390525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8207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t>Prognosis</a:t>
            </a:r>
          </a:p>
        </p:txBody>
      </p:sp>
      <p:sp>
        <p:nvSpPr>
          <p:cNvPr id="3" name="Content Placeholder 2"/>
          <p:cNvSpPr>
            <a:spLocks noGrp="1"/>
          </p:cNvSpPr>
          <p:nvPr>
            <p:ph idx="1"/>
          </p:nvPr>
        </p:nvSpPr>
        <p:spPr/>
        <p:txBody>
          <a:bodyPr>
            <a:normAutofit lnSpcReduction="10000"/>
          </a:bodyPr>
          <a:lstStyle/>
          <a:p>
            <a:pPr>
              <a:defRPr/>
            </a:pPr>
            <a:r>
              <a:rPr lang="en-US" dirty="0"/>
              <a:t>Alert downer verses moribund</a:t>
            </a:r>
          </a:p>
          <a:p>
            <a:pPr>
              <a:defRPr/>
            </a:pPr>
            <a:endParaRPr lang="en-US" dirty="0"/>
          </a:p>
          <a:p>
            <a:pPr>
              <a:defRPr/>
            </a:pPr>
            <a:r>
              <a:rPr lang="en-US" dirty="0"/>
              <a:t>Animal husbandry</a:t>
            </a:r>
          </a:p>
          <a:p>
            <a:pPr lvl="1">
              <a:defRPr/>
            </a:pPr>
            <a:r>
              <a:rPr lang="en-US" dirty="0"/>
              <a:t>Shelter, hay and water</a:t>
            </a:r>
          </a:p>
          <a:p>
            <a:pPr lvl="1">
              <a:defRPr/>
            </a:pPr>
            <a:r>
              <a:rPr lang="en-US" dirty="0"/>
              <a:t>24 to 36 hours to show improvement</a:t>
            </a:r>
          </a:p>
          <a:p>
            <a:pPr lvl="1">
              <a:defRPr/>
            </a:pPr>
            <a:r>
              <a:rPr lang="en-US" dirty="0"/>
              <a:t>Roll every 6 to 12 hours to prevent compartmentalization</a:t>
            </a:r>
          </a:p>
          <a:p>
            <a:pPr>
              <a:defRPr/>
            </a:pPr>
            <a:endParaRPr lang="en-US" dirty="0"/>
          </a:p>
          <a:p>
            <a:pPr>
              <a:defRPr/>
            </a:pPr>
            <a:r>
              <a:rPr lang="en-US" dirty="0"/>
              <a:t>Humane euthanasia</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152400"/>
            <a:ext cx="4114800" cy="868363"/>
          </a:xfrm>
        </p:spPr>
        <p:txBody>
          <a:bodyPr>
            <a:normAutofit fontScale="90000"/>
          </a:bodyPr>
          <a:lstStyle/>
          <a:p>
            <a:pPr>
              <a:defRPr/>
            </a:pPr>
            <a:r>
              <a:rPr lang="en-US" sz="2900" dirty="0"/>
              <a:t>Euthanasia</a:t>
            </a:r>
            <a:br>
              <a:rPr lang="en-US" sz="2900" dirty="0"/>
            </a:br>
            <a:r>
              <a:rPr lang="en-US" sz="2900" dirty="0"/>
              <a:t>Gunshot</a:t>
            </a:r>
          </a:p>
        </p:txBody>
      </p:sp>
      <p:pic>
        <p:nvPicPr>
          <p:cNvPr id="62468" name="Picture 2" descr="E:\Backup of Hans External Harddrive\My Documents\My Adobe Captivate Projects\Euthanasia and Downer\Euthanasia Images\(9&amp;28).jpg"/>
          <p:cNvPicPr>
            <a:picLocks noGrp="1" noChangeAspect="1" noChangeArrowheads="1"/>
          </p:cNvPicPr>
          <p:nvPr>
            <p:ph idx="1"/>
          </p:nvPr>
        </p:nvPicPr>
        <p:blipFill>
          <a:blip r:embed="rId2" cstate="print"/>
          <a:srcRect/>
          <a:stretch>
            <a:fillRect/>
          </a:stretch>
        </p:blipFill>
        <p:spPr>
          <a:xfrm>
            <a:off x="685800" y="1143001"/>
            <a:ext cx="4796985" cy="2971800"/>
          </a:xfrm>
        </p:spPr>
      </p:pic>
      <p:pic>
        <p:nvPicPr>
          <p:cNvPr id="6" name="Picture 2" descr="E:\Backup of Hans External Harddrive\My Documents\My Adobe Captivate Projects\Euthanasia and Downer\Euthanasia Images\(13).jpg"/>
          <p:cNvPicPr>
            <a:picLocks noChangeAspect="1" noChangeArrowheads="1"/>
          </p:cNvPicPr>
          <p:nvPr/>
        </p:nvPicPr>
        <p:blipFill>
          <a:blip r:embed="rId3" cstate="print"/>
          <a:srcRect/>
          <a:stretch>
            <a:fillRect/>
          </a:stretch>
        </p:blipFill>
        <p:spPr bwMode="auto">
          <a:xfrm>
            <a:off x="3251200" y="2819400"/>
            <a:ext cx="4660900" cy="3495675"/>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
          <p:cNvSpPr>
            <a:spLocks noGrp="1"/>
          </p:cNvSpPr>
          <p:nvPr>
            <p:ph type="title"/>
          </p:nvPr>
        </p:nvSpPr>
        <p:spPr/>
        <p:txBody>
          <a:bodyPr/>
          <a:lstStyle/>
          <a:p>
            <a:r>
              <a:rPr lang="en-US" altLang="en-US" smtClean="0"/>
              <a:t>Euthanasia</a:t>
            </a:r>
            <a:endParaRPr lang="en-CA" altLang="en-US" smtClean="0"/>
          </a:p>
        </p:txBody>
      </p:sp>
      <p:pic>
        <p:nvPicPr>
          <p:cNvPr id="29699"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49275" y="1600200"/>
            <a:ext cx="8045450" cy="4525963"/>
          </a:xfrm>
        </p:spPr>
      </p:pic>
    </p:spTree>
    <p:extLst>
      <p:ext uri="{BB962C8B-B14F-4D97-AF65-F5344CB8AC3E}">
        <p14:creationId xmlns:p14="http://schemas.microsoft.com/office/powerpoint/2010/main" val="22416728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smtClean="0"/>
              <a:t>Animal Selection</a:t>
            </a:r>
          </a:p>
        </p:txBody>
      </p:sp>
      <p:sp>
        <p:nvSpPr>
          <p:cNvPr id="9219" name="Content Placeholder 2"/>
          <p:cNvSpPr>
            <a:spLocks noGrp="1"/>
          </p:cNvSpPr>
          <p:nvPr>
            <p:ph idx="1"/>
          </p:nvPr>
        </p:nvSpPr>
        <p:spPr>
          <a:xfrm>
            <a:off x="457200" y="1905000"/>
            <a:ext cx="8248650" cy="4191000"/>
          </a:xfrm>
        </p:spPr>
        <p:txBody>
          <a:bodyPr/>
          <a:lstStyle/>
          <a:p>
            <a:r>
              <a:rPr lang="en-US" altLang="en-US" sz="2800" dirty="0" smtClean="0"/>
              <a:t>Severely injured and unable to recover e.g. broken leg, broken jaw</a:t>
            </a:r>
          </a:p>
          <a:p>
            <a:r>
              <a:rPr lang="en-US" altLang="en-US" sz="2800" dirty="0" smtClean="0"/>
              <a:t>Chronic, severe, or debilitating pain and distress from chronic disease</a:t>
            </a:r>
          </a:p>
          <a:p>
            <a:r>
              <a:rPr lang="en-US" altLang="en-US" sz="2800" dirty="0" smtClean="0"/>
              <a:t>Show continuous weight loss or emaciation </a:t>
            </a:r>
          </a:p>
          <a:p>
            <a:pPr lvl="1"/>
            <a:r>
              <a:rPr lang="en-US" altLang="en-US" sz="2000" dirty="0" smtClean="0"/>
              <a:t>BCS &lt; 2</a:t>
            </a:r>
          </a:p>
        </p:txBody>
      </p:sp>
    </p:spTree>
    <p:extLst>
      <p:ext uri="{BB962C8B-B14F-4D97-AF65-F5344CB8AC3E}">
        <p14:creationId xmlns:p14="http://schemas.microsoft.com/office/powerpoint/2010/main" val="6018435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Creating the culture verses audit</a:t>
            </a:r>
          </a:p>
        </p:txBody>
      </p:sp>
      <p:sp>
        <p:nvSpPr>
          <p:cNvPr id="3" name="Content Placeholder 2"/>
          <p:cNvSpPr>
            <a:spLocks noGrp="1"/>
          </p:cNvSpPr>
          <p:nvPr>
            <p:ph idx="1"/>
          </p:nvPr>
        </p:nvSpPr>
        <p:spPr/>
        <p:txBody>
          <a:bodyPr/>
          <a:lstStyle/>
          <a:p>
            <a:pPr marL="36576" indent="0">
              <a:buNone/>
            </a:pPr>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68135"/>
            <a:ext cx="4584520" cy="2825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62845"/>
            <a:ext cx="43815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5250" y="1216782"/>
            <a:ext cx="3968750" cy="297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5528" y="4193346"/>
            <a:ext cx="3980180" cy="265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09348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smtClean="0"/>
              <a:t>Goals</a:t>
            </a:r>
          </a:p>
        </p:txBody>
      </p:sp>
      <p:sp>
        <p:nvSpPr>
          <p:cNvPr id="7171" name="Content Placeholder 2"/>
          <p:cNvSpPr>
            <a:spLocks noGrp="1"/>
          </p:cNvSpPr>
          <p:nvPr>
            <p:ph idx="1"/>
          </p:nvPr>
        </p:nvSpPr>
        <p:spPr>
          <a:xfrm>
            <a:off x="438150" y="1219200"/>
            <a:ext cx="8229600" cy="4525963"/>
          </a:xfrm>
        </p:spPr>
        <p:txBody>
          <a:bodyPr/>
          <a:lstStyle/>
          <a:p>
            <a:r>
              <a:rPr lang="en-US" altLang="en-US" sz="2800" dirty="0" smtClean="0"/>
              <a:t>Performed in a timely manner</a:t>
            </a:r>
          </a:p>
          <a:p>
            <a:r>
              <a:rPr lang="en-US" altLang="en-US" sz="2800" dirty="0" smtClean="0"/>
              <a:t>Method of euthanasia should minimize</a:t>
            </a:r>
          </a:p>
          <a:p>
            <a:pPr lvl="1"/>
            <a:r>
              <a:rPr lang="en-US" altLang="en-US" sz="2400" dirty="0" smtClean="0"/>
              <a:t>Pain</a:t>
            </a:r>
          </a:p>
          <a:p>
            <a:pPr lvl="1"/>
            <a:r>
              <a:rPr lang="en-US" altLang="en-US" sz="2400" dirty="0" smtClean="0"/>
              <a:t>Distress</a:t>
            </a:r>
          </a:p>
          <a:p>
            <a:pPr lvl="1"/>
            <a:r>
              <a:rPr lang="en-US" altLang="en-US" sz="2400" dirty="0" smtClean="0"/>
              <a:t>Anxiety prior to loss of consciousness</a:t>
            </a:r>
          </a:p>
          <a:p>
            <a:r>
              <a:rPr lang="en-US" altLang="en-US" sz="2800" dirty="0" smtClean="0"/>
              <a:t>Methods should be:</a:t>
            </a:r>
          </a:p>
          <a:p>
            <a:pPr lvl="1"/>
            <a:r>
              <a:rPr lang="en-US" altLang="en-US" sz="2400" dirty="0" smtClean="0"/>
              <a:t>Rapid </a:t>
            </a:r>
          </a:p>
          <a:p>
            <a:pPr lvl="1"/>
            <a:r>
              <a:rPr lang="en-US" altLang="en-US" sz="2400" dirty="0" smtClean="0"/>
              <a:t>Performed correctly</a:t>
            </a:r>
          </a:p>
        </p:txBody>
      </p:sp>
    </p:spTree>
    <p:extLst>
      <p:ext uri="{BB962C8B-B14F-4D97-AF65-F5344CB8AC3E}">
        <p14:creationId xmlns:p14="http://schemas.microsoft.com/office/powerpoint/2010/main" val="5895271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152400"/>
            <a:ext cx="4114800" cy="868363"/>
          </a:xfrm>
        </p:spPr>
        <p:txBody>
          <a:bodyPr>
            <a:normAutofit fontScale="90000"/>
          </a:bodyPr>
          <a:lstStyle/>
          <a:p>
            <a:pPr>
              <a:defRPr/>
            </a:pPr>
            <a:r>
              <a:rPr lang="en-US" sz="2900" dirty="0"/>
              <a:t>Euthanasia</a:t>
            </a:r>
            <a:br>
              <a:rPr lang="en-US" sz="2900" dirty="0"/>
            </a:br>
            <a:r>
              <a:rPr lang="en-US" sz="2900" dirty="0"/>
              <a:t>Anatomical Landmarks</a:t>
            </a: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143000"/>
            <a:ext cx="7885614" cy="5253538"/>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228600" y="152400"/>
            <a:ext cx="4114800" cy="868363"/>
          </a:xfrm>
        </p:spPr>
        <p:txBody>
          <a:bodyPr/>
          <a:lstStyle/>
          <a:p>
            <a:endParaRPr lang="en-US" sz="2900"/>
          </a:p>
        </p:txBody>
      </p:sp>
      <p:pic>
        <p:nvPicPr>
          <p:cNvPr id="68611" name="Picture 2" descr="E:\Backup of Hans External Harddrive\My Documents\My Adobe Captivate Projects\Euthanasia and Downer\Euthanasia Images\(31).jpg"/>
          <p:cNvPicPr>
            <a:picLocks noGrp="1" noChangeAspect="1" noChangeArrowheads="1"/>
          </p:cNvPicPr>
          <p:nvPr>
            <p:ph idx="1"/>
          </p:nvPr>
        </p:nvPicPr>
        <p:blipFill>
          <a:blip r:embed="rId2" cstate="print"/>
          <a:srcRect/>
          <a:stretch>
            <a:fillRect/>
          </a:stretch>
        </p:blipFill>
        <p:spPr>
          <a:xfrm>
            <a:off x="1905000" y="28575"/>
            <a:ext cx="5105400" cy="6515100"/>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537" y="1598572"/>
            <a:ext cx="7286665" cy="4573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0" y="533400"/>
            <a:ext cx="4572000" cy="923330"/>
          </a:xfrm>
          <a:prstGeom prst="rect">
            <a:avLst/>
          </a:prstGeom>
        </p:spPr>
        <p:txBody>
          <a:bodyPr>
            <a:spAutoFit/>
          </a:bodyPr>
          <a:lstStyle/>
          <a:p>
            <a:r>
              <a:rPr lang="en-GB" dirty="0"/>
              <a:t>CT scan of the mid-</a:t>
            </a:r>
            <a:r>
              <a:rPr lang="en-GB" dirty="0" err="1"/>
              <a:t>sagital</a:t>
            </a:r>
            <a:r>
              <a:rPr lang="en-GB" dirty="0"/>
              <a:t> view of a representative skull from the .22 solid point treatment group</a:t>
            </a:r>
          </a:p>
        </p:txBody>
      </p:sp>
    </p:spTree>
    <p:extLst>
      <p:ext uri="{BB962C8B-B14F-4D97-AF65-F5344CB8AC3E}">
        <p14:creationId xmlns:p14="http://schemas.microsoft.com/office/powerpoint/2010/main" val="37332814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 y="1371600"/>
            <a:ext cx="7741920" cy="496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670222" y="381000"/>
            <a:ext cx="6629400" cy="646331"/>
          </a:xfrm>
          <a:prstGeom prst="rect">
            <a:avLst/>
          </a:prstGeom>
        </p:spPr>
        <p:txBody>
          <a:bodyPr wrap="square">
            <a:spAutoFit/>
          </a:bodyPr>
          <a:lstStyle/>
          <a:p>
            <a:r>
              <a:rPr lang="en-GB" dirty="0"/>
              <a:t>CT scan of the mid-</a:t>
            </a:r>
            <a:r>
              <a:rPr lang="en-GB" dirty="0" err="1"/>
              <a:t>sagital</a:t>
            </a:r>
            <a:r>
              <a:rPr lang="en-GB" dirty="0"/>
              <a:t> view of a representative skull from the .22 hollow point treatment group.</a:t>
            </a:r>
          </a:p>
        </p:txBody>
      </p:sp>
    </p:spTree>
    <p:extLst>
      <p:ext uri="{BB962C8B-B14F-4D97-AF65-F5344CB8AC3E}">
        <p14:creationId xmlns:p14="http://schemas.microsoft.com/office/powerpoint/2010/main" val="25843813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76368"/>
            <a:ext cx="7696200" cy="5116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219200" y="609600"/>
            <a:ext cx="7086600" cy="646331"/>
          </a:xfrm>
          <a:prstGeom prst="rect">
            <a:avLst/>
          </a:prstGeom>
        </p:spPr>
        <p:txBody>
          <a:bodyPr wrap="square">
            <a:spAutoFit/>
          </a:bodyPr>
          <a:lstStyle/>
          <a:p>
            <a:r>
              <a:rPr lang="en-GB" dirty="0"/>
              <a:t>CT scan of the mid-</a:t>
            </a:r>
            <a:r>
              <a:rPr lang="en-GB" dirty="0" err="1"/>
              <a:t>sagital</a:t>
            </a:r>
            <a:r>
              <a:rPr lang="en-GB" dirty="0"/>
              <a:t> view of a representative skull from the 9mm pistol treatment group.</a:t>
            </a:r>
          </a:p>
        </p:txBody>
      </p:sp>
    </p:spTree>
    <p:extLst>
      <p:ext uri="{BB962C8B-B14F-4D97-AF65-F5344CB8AC3E}">
        <p14:creationId xmlns:p14="http://schemas.microsoft.com/office/powerpoint/2010/main" val="5812282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25847"/>
            <a:ext cx="7924800" cy="5185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295400" y="685800"/>
            <a:ext cx="6172199" cy="646331"/>
          </a:xfrm>
          <a:prstGeom prst="rect">
            <a:avLst/>
          </a:prstGeom>
        </p:spPr>
        <p:txBody>
          <a:bodyPr wrap="square">
            <a:spAutoFit/>
          </a:bodyPr>
          <a:lstStyle/>
          <a:p>
            <a:r>
              <a:rPr lang="en-GB" dirty="0"/>
              <a:t>CT scan of the mid-</a:t>
            </a:r>
            <a:r>
              <a:rPr lang="en-GB" dirty="0" err="1"/>
              <a:t>sagital</a:t>
            </a:r>
            <a:r>
              <a:rPr lang="en-GB" dirty="0"/>
              <a:t> view of a representative skull from the 12 gauge 1 </a:t>
            </a:r>
            <a:r>
              <a:rPr lang="en-GB" dirty="0" err="1"/>
              <a:t>oz</a:t>
            </a:r>
            <a:r>
              <a:rPr lang="en-GB" dirty="0"/>
              <a:t> slug treatment group.</a:t>
            </a:r>
          </a:p>
        </p:txBody>
      </p:sp>
    </p:spTree>
    <p:extLst>
      <p:ext uri="{BB962C8B-B14F-4D97-AF65-F5344CB8AC3E}">
        <p14:creationId xmlns:p14="http://schemas.microsoft.com/office/powerpoint/2010/main" val="42286260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152400"/>
            <a:ext cx="4114800" cy="868363"/>
          </a:xfrm>
        </p:spPr>
        <p:txBody>
          <a:bodyPr>
            <a:normAutofit fontScale="90000"/>
          </a:bodyPr>
          <a:lstStyle/>
          <a:p>
            <a:pPr>
              <a:defRPr/>
            </a:pPr>
            <a:r>
              <a:rPr lang="en-US" sz="2900" dirty="0"/>
              <a:t>Euthanasia</a:t>
            </a:r>
            <a:br>
              <a:rPr lang="en-US" sz="2900" dirty="0"/>
            </a:br>
            <a:r>
              <a:rPr lang="en-US" sz="2900" dirty="0"/>
              <a:t>Captive Bolt</a:t>
            </a:r>
          </a:p>
        </p:txBody>
      </p:sp>
      <p:pic>
        <p:nvPicPr>
          <p:cNvPr id="63491" name="Picture 2" descr="E:\Backup of Hans External Harddrive\My Documents\My Adobe Captivate Projects\Euthanasia and Downer\Euthanasia Images\(35).jpg"/>
          <p:cNvPicPr>
            <a:picLocks noGrp="1" noChangeAspect="1" noChangeArrowheads="1"/>
          </p:cNvPicPr>
          <p:nvPr>
            <p:ph idx="1"/>
          </p:nvPr>
        </p:nvPicPr>
        <p:blipFill>
          <a:blip r:embed="rId2">
            <a:lum contrast="-40000"/>
            <a:extLst>
              <a:ext uri="{28A0092B-C50C-407E-A947-70E740481C1C}">
                <a14:useLocalDpi xmlns:a14="http://schemas.microsoft.com/office/drawing/2010/main" val="0"/>
              </a:ext>
            </a:extLst>
          </a:blip>
          <a:srcRect/>
          <a:stretch>
            <a:fillRect/>
          </a:stretch>
        </p:blipFill>
        <p:spPr>
          <a:xfrm>
            <a:off x="685800" y="1295400"/>
            <a:ext cx="7519988" cy="5019675"/>
          </a:xfrm>
        </p:spPr>
      </p:pic>
      <p:sp>
        <p:nvSpPr>
          <p:cNvPr id="63492" name="TextBox 8"/>
          <p:cNvSpPr txBox="1">
            <a:spLocks noChangeArrowheads="1"/>
          </p:cNvSpPr>
          <p:nvPr/>
        </p:nvSpPr>
        <p:spPr bwMode="auto">
          <a:xfrm>
            <a:off x="1081088" y="5226050"/>
            <a:ext cx="6858000" cy="10779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a:solidFill>
                  <a:schemeClr val="bg2"/>
                </a:solidFill>
              </a:rPr>
              <a:t>Dangerous in field situations or may not gain results you want</a:t>
            </a:r>
          </a:p>
        </p:txBody>
      </p:sp>
    </p:spTree>
    <p:extLst>
      <p:ext uri="{BB962C8B-B14F-4D97-AF65-F5344CB8AC3E}">
        <p14:creationId xmlns:p14="http://schemas.microsoft.com/office/powerpoint/2010/main" val="9180166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normAutofit fontScale="90000"/>
          </a:bodyPr>
          <a:lstStyle/>
          <a:p>
            <a:r>
              <a:rPr lang="en-US" altLang="en-US" dirty="0" smtClean="0"/>
              <a:t>Confirmation of Unconsciousness/Death</a:t>
            </a:r>
            <a:endParaRPr lang="en-CA" altLang="en-US" dirty="0" smtClean="0"/>
          </a:p>
        </p:txBody>
      </p:sp>
      <p:pic>
        <p:nvPicPr>
          <p:cNvPr id="37891"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49275" y="1600200"/>
            <a:ext cx="8045450" cy="4525963"/>
          </a:xfrm>
        </p:spPr>
      </p:pic>
    </p:spTree>
    <p:extLst>
      <p:ext uri="{BB962C8B-B14F-4D97-AF65-F5344CB8AC3E}">
        <p14:creationId xmlns:p14="http://schemas.microsoft.com/office/powerpoint/2010/main" val="25679814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381000" y="381000"/>
            <a:ext cx="8229600" cy="868363"/>
          </a:xfrm>
        </p:spPr>
        <p:txBody>
          <a:bodyPr/>
          <a:lstStyle/>
          <a:p>
            <a:r>
              <a:rPr lang="en-US" sz="4000"/>
              <a:t>Unacceptable methods of euthanasia</a:t>
            </a:r>
          </a:p>
        </p:txBody>
      </p:sp>
      <p:sp>
        <p:nvSpPr>
          <p:cNvPr id="8" name="Content Placeholder 7"/>
          <p:cNvSpPr>
            <a:spLocks noGrp="1"/>
          </p:cNvSpPr>
          <p:nvPr>
            <p:ph idx="1"/>
          </p:nvPr>
        </p:nvSpPr>
        <p:spPr>
          <a:xfrm>
            <a:off x="457200" y="1600200"/>
            <a:ext cx="7467600" cy="4724400"/>
          </a:xfrm>
        </p:spPr>
        <p:txBody>
          <a:bodyPr>
            <a:normAutofit lnSpcReduction="10000"/>
          </a:bodyPr>
          <a:lstStyle/>
          <a:p>
            <a:pPr>
              <a:defRPr/>
            </a:pPr>
            <a:r>
              <a:rPr lang="en-US" dirty="0"/>
              <a:t>Manually applied blunt trauma to the head</a:t>
            </a:r>
          </a:p>
          <a:p>
            <a:pPr>
              <a:defRPr/>
            </a:pPr>
            <a:endParaRPr lang="en-US" dirty="0"/>
          </a:p>
          <a:p>
            <a:pPr>
              <a:defRPr/>
            </a:pPr>
            <a:r>
              <a:rPr lang="en-US" dirty="0"/>
              <a:t>Injection of any chemical substance</a:t>
            </a:r>
          </a:p>
          <a:p>
            <a:pPr>
              <a:defRPr/>
            </a:pPr>
            <a:endParaRPr lang="en-US" dirty="0"/>
          </a:p>
          <a:p>
            <a:pPr>
              <a:defRPr/>
            </a:pPr>
            <a:r>
              <a:rPr lang="en-US" dirty="0"/>
              <a:t>Injection of air into a vein</a:t>
            </a:r>
          </a:p>
          <a:p>
            <a:pPr>
              <a:defRPr/>
            </a:pPr>
            <a:endParaRPr lang="en-US" dirty="0"/>
          </a:p>
          <a:p>
            <a:pPr>
              <a:defRPr/>
            </a:pPr>
            <a:r>
              <a:rPr lang="en-US" dirty="0"/>
              <a:t>Electrocution as with 120 or 220 volt electrical cord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fontScale="90000"/>
          </a:bodyPr>
          <a:lstStyle/>
          <a:p>
            <a:pPr eaLnBrk="1" hangingPunct="1"/>
            <a:r>
              <a:rPr lang="en-US" sz="4000"/>
              <a:t>NCBA BQA Animal Welfare Assessment tool for feedyards</a:t>
            </a:r>
          </a:p>
        </p:txBody>
      </p:sp>
      <p:sp>
        <p:nvSpPr>
          <p:cNvPr id="12291" name="Rectangle 3"/>
          <p:cNvSpPr>
            <a:spLocks noGrp="1" noChangeArrowheads="1"/>
          </p:cNvSpPr>
          <p:nvPr>
            <p:ph idx="1"/>
          </p:nvPr>
        </p:nvSpPr>
        <p:spPr/>
        <p:txBody>
          <a:bodyPr/>
          <a:lstStyle/>
          <a:p>
            <a:pPr eaLnBrk="1" hangingPunct="1">
              <a:lnSpc>
                <a:spcPct val="90000"/>
              </a:lnSpc>
            </a:pPr>
            <a:r>
              <a:rPr lang="en-US"/>
              <a:t>Freedom from abuse or neglect</a:t>
            </a:r>
          </a:p>
          <a:p>
            <a:pPr lvl="2" eaLnBrk="1" hangingPunct="1">
              <a:lnSpc>
                <a:spcPct val="90000"/>
              </a:lnSpc>
            </a:pPr>
            <a:r>
              <a:rPr lang="en-US"/>
              <a:t>Inappropriate use of driving aids</a:t>
            </a:r>
          </a:p>
          <a:p>
            <a:pPr lvl="2" eaLnBrk="1" hangingPunct="1">
              <a:lnSpc>
                <a:spcPct val="90000"/>
              </a:lnSpc>
            </a:pPr>
            <a:r>
              <a:rPr lang="en-US"/>
              <a:t>Hitting or beating an animal</a:t>
            </a:r>
          </a:p>
          <a:p>
            <a:pPr lvl="2" eaLnBrk="1" hangingPunct="1">
              <a:lnSpc>
                <a:spcPct val="90000"/>
              </a:lnSpc>
            </a:pPr>
            <a:r>
              <a:rPr lang="en-US"/>
              <a:t>Improper movement of non-ambulatory animal</a:t>
            </a:r>
          </a:p>
          <a:p>
            <a:pPr lvl="1" eaLnBrk="1" hangingPunct="1">
              <a:lnSpc>
                <a:spcPct val="90000"/>
              </a:lnSpc>
            </a:pPr>
            <a:endParaRPr lang="en-US"/>
          </a:p>
          <a:p>
            <a:pPr lvl="1" eaLnBrk="1" hangingPunct="1">
              <a:lnSpc>
                <a:spcPct val="90000"/>
              </a:lnSpc>
            </a:pPr>
            <a:r>
              <a:rPr lang="en-US"/>
              <a:t>Neglect of an animal that needs care or shelter</a:t>
            </a:r>
          </a:p>
          <a:p>
            <a:pPr lvl="2" eaLnBrk="1" hangingPunct="1">
              <a:lnSpc>
                <a:spcPct val="90000"/>
              </a:lnSpc>
            </a:pPr>
            <a:r>
              <a:rPr lang="en-US"/>
              <a:t>Starvation, downed animal, suffocation</a:t>
            </a:r>
          </a:p>
          <a:p>
            <a:pPr lvl="1" eaLnBrk="1" hangingPunct="1">
              <a:lnSpc>
                <a:spcPct val="90000"/>
              </a:lnSpc>
            </a:pPr>
            <a:endParaRPr lang="en-US"/>
          </a:p>
          <a:p>
            <a:pPr lvl="1" eaLnBrk="1" hangingPunct="1">
              <a:lnSpc>
                <a:spcPct val="90000"/>
              </a:lnSpc>
            </a:pPr>
            <a:r>
              <a:rPr lang="en-US"/>
              <a:t>Emergency Action Plan in place</a:t>
            </a:r>
          </a:p>
          <a:p>
            <a:pPr lvl="2" eaLnBrk="1" hangingPunct="1">
              <a:lnSpc>
                <a:spcPct val="90000"/>
              </a:lnSpc>
            </a:pPr>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t>Disposal of mortalities</a:t>
            </a:r>
          </a:p>
        </p:txBody>
      </p:sp>
      <p:pic>
        <p:nvPicPr>
          <p:cNvPr id="43011" name="Content Placeholder 3" descr="Sarah Homecoming 2007 and feedlot class 024.jpg"/>
          <p:cNvPicPr>
            <a:picLocks noGrp="1" noChangeAspect="1"/>
          </p:cNvPicPr>
          <p:nvPr>
            <p:ph idx="1"/>
          </p:nvPr>
        </p:nvPicPr>
        <p:blipFill>
          <a:blip r:embed="rId2" cstate="print"/>
          <a:stretch>
            <a:fillRect/>
          </a:stretch>
        </p:blipFill>
        <p:spPr>
          <a:xfrm>
            <a:off x="797567" y="1600200"/>
            <a:ext cx="6786866" cy="4525963"/>
          </a:xfr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smtClean="0"/>
              <a:t>Withdrawals</a:t>
            </a:r>
          </a:p>
        </p:txBody>
      </p:sp>
      <p:sp>
        <p:nvSpPr>
          <p:cNvPr id="16387" name="Content Placeholder 2"/>
          <p:cNvSpPr>
            <a:spLocks noGrp="1"/>
          </p:cNvSpPr>
          <p:nvPr>
            <p:ph idx="1"/>
          </p:nvPr>
        </p:nvSpPr>
        <p:spPr/>
        <p:txBody>
          <a:bodyPr/>
          <a:lstStyle/>
          <a:p>
            <a:r>
              <a:rPr lang="en-US" altLang="en-US" smtClean="0"/>
              <a:t>Set by the FDA (part of approval process)</a:t>
            </a:r>
          </a:p>
          <a:p>
            <a:r>
              <a:rPr lang="en-US" altLang="en-US" b="1" smtClean="0"/>
              <a:t>It is illegal to sell treated cattle that have not met the product withdrawal time</a:t>
            </a:r>
          </a:p>
          <a:p>
            <a:r>
              <a:rPr lang="en-US" altLang="en-US" smtClean="0"/>
              <a:t>Not just antibiotics</a:t>
            </a:r>
          </a:p>
          <a:p>
            <a:pPr lvl="1"/>
            <a:r>
              <a:rPr lang="en-US" altLang="en-US" smtClean="0"/>
              <a:t>Vaccines</a:t>
            </a:r>
          </a:p>
          <a:p>
            <a:pPr lvl="1"/>
            <a:r>
              <a:rPr lang="en-US" altLang="en-US" smtClean="0"/>
              <a:t>Dewormers/pesticides</a:t>
            </a:r>
          </a:p>
          <a:p>
            <a:pPr lvl="1"/>
            <a:r>
              <a:rPr lang="en-US" altLang="en-US" smtClean="0"/>
              <a:t>Most animal health products</a:t>
            </a:r>
          </a:p>
        </p:txBody>
      </p:sp>
    </p:spTree>
    <p:extLst>
      <p:ext uri="{BB962C8B-B14F-4D97-AF65-F5344CB8AC3E}">
        <p14:creationId xmlns:p14="http://schemas.microsoft.com/office/powerpoint/2010/main" val="28233758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smtClean="0"/>
              <a:t>Tolerance Levels</a:t>
            </a:r>
          </a:p>
        </p:txBody>
      </p:sp>
      <p:sp>
        <p:nvSpPr>
          <p:cNvPr id="17411" name="Content Placeholder 2"/>
          <p:cNvSpPr>
            <a:spLocks noGrp="1"/>
          </p:cNvSpPr>
          <p:nvPr>
            <p:ph idx="1"/>
          </p:nvPr>
        </p:nvSpPr>
        <p:spPr/>
        <p:txBody>
          <a:bodyPr/>
          <a:lstStyle/>
          <a:p>
            <a:r>
              <a:rPr lang="en-US" altLang="en-US" smtClean="0"/>
              <a:t>Levels deemed safe by the FDA</a:t>
            </a:r>
          </a:p>
          <a:p>
            <a:pPr lvl="1"/>
            <a:r>
              <a:rPr lang="en-US" altLang="en-US" smtClean="0"/>
              <a:t>Measured in PPM or PPB</a:t>
            </a:r>
          </a:p>
          <a:p>
            <a:r>
              <a:rPr lang="en-US" altLang="en-US" smtClean="0"/>
              <a:t>Some products have Zero Tolerance</a:t>
            </a:r>
          </a:p>
          <a:p>
            <a:pPr lvl="1"/>
            <a:r>
              <a:rPr lang="en-US" altLang="en-US" smtClean="0"/>
              <a:t>No detectable amount allowed</a:t>
            </a:r>
          </a:p>
          <a:p>
            <a:r>
              <a:rPr lang="en-US" altLang="en-US" smtClean="0"/>
              <a:t>Monitored at processing facilities</a:t>
            </a:r>
          </a:p>
          <a:p>
            <a:pPr lvl="1"/>
            <a:r>
              <a:rPr lang="en-US" altLang="en-US" b="1" smtClean="0"/>
              <a:t>Violations lead to condemned carcasses, regulatory action, fines, herd quarantine, or criminal prosecution </a:t>
            </a:r>
          </a:p>
        </p:txBody>
      </p:sp>
    </p:spTree>
    <p:extLst>
      <p:ext uri="{BB962C8B-B14F-4D97-AF65-F5344CB8AC3E}">
        <p14:creationId xmlns:p14="http://schemas.microsoft.com/office/powerpoint/2010/main" val="28256289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152400"/>
            <a:ext cx="7772400" cy="1143000"/>
          </a:xfrm>
        </p:spPr>
        <p:txBody>
          <a:bodyPr/>
          <a:lstStyle/>
          <a:p>
            <a:r>
              <a:rPr lang="en-US" dirty="0"/>
              <a:t>Drug Residues</a:t>
            </a:r>
          </a:p>
        </p:txBody>
      </p:sp>
      <p:sp>
        <p:nvSpPr>
          <p:cNvPr id="12291" name="Rectangle 3"/>
          <p:cNvSpPr>
            <a:spLocks noGrp="1" noChangeArrowheads="1"/>
          </p:cNvSpPr>
          <p:nvPr>
            <p:ph type="body" sz="half" idx="1"/>
          </p:nvPr>
        </p:nvSpPr>
        <p:spPr>
          <a:xfrm>
            <a:off x="685800" y="1752600"/>
            <a:ext cx="7700963" cy="4114800"/>
          </a:xfrm>
        </p:spPr>
        <p:txBody>
          <a:bodyPr/>
          <a:lstStyle/>
          <a:p>
            <a:r>
              <a:rPr lang="en-US" dirty="0"/>
              <a:t>Failure to observe withdrawal times</a:t>
            </a:r>
          </a:p>
          <a:p>
            <a:pPr lvl="1"/>
            <a:r>
              <a:rPr lang="en-US" dirty="0"/>
              <a:t>Injectable products</a:t>
            </a:r>
          </a:p>
          <a:p>
            <a:pPr lvl="1"/>
            <a:r>
              <a:rPr lang="en-US" dirty="0"/>
              <a:t>Oral products</a:t>
            </a:r>
          </a:p>
          <a:p>
            <a:pPr lvl="1"/>
            <a:r>
              <a:rPr lang="en-US" dirty="0"/>
              <a:t>Feed additives</a:t>
            </a:r>
          </a:p>
          <a:p>
            <a:pPr lvl="1"/>
            <a:r>
              <a:rPr lang="en-US" dirty="0"/>
              <a:t>Pesticides</a:t>
            </a:r>
          </a:p>
        </p:txBody>
      </p:sp>
      <p:pic>
        <p:nvPicPr>
          <p:cNvPr id="12292" name="Picture 4" descr="Slides 105"/>
          <p:cNvPicPr>
            <a:picLocks noGrp="1" noChangeAspect="1" noChangeArrowheads="1"/>
          </p:cNvPicPr>
          <p:nvPr>
            <p:ph sz="quarter" idx="2"/>
          </p:nvPr>
        </p:nvPicPr>
        <p:blipFill>
          <a:blip r:embed="rId2" cstate="print"/>
          <a:stretch>
            <a:fillRect/>
          </a:stretch>
        </p:blipFill>
        <p:spPr>
          <a:xfrm>
            <a:off x="5257800" y="3657600"/>
            <a:ext cx="2641600" cy="1981200"/>
          </a:xfrm>
          <a:noFill/>
        </p:spPr>
      </p:pic>
      <p:sp>
        <p:nvSpPr>
          <p:cNvPr id="12293" name="Rectangle 5"/>
          <p:cNvSpPr>
            <a:spLocks noChangeArrowheads="1"/>
          </p:cNvSpPr>
          <p:nvPr/>
        </p:nvSpPr>
        <p:spPr bwMode="auto">
          <a:xfrm>
            <a:off x="5105400" y="3657600"/>
            <a:ext cx="2667000" cy="1295400"/>
          </a:xfrm>
          <a:prstGeom prst="rect">
            <a:avLst/>
          </a:prstGeom>
          <a:noFill/>
          <a:ln w="76200">
            <a:solidFill>
              <a:srgbClr val="FFFF00"/>
            </a:solidFill>
            <a:miter lim="800000"/>
            <a:headEnd/>
            <a:tailEnd/>
          </a:ln>
        </p:spPr>
        <p:txBody>
          <a:bodyPr wrap="none" anchor="ctr"/>
          <a:lstStyle/>
          <a:p>
            <a:endParaRPr lang="en-US"/>
          </a:p>
        </p:txBody>
      </p:sp>
      <p:sp>
        <p:nvSpPr>
          <p:cNvPr id="12294" name="Line 6"/>
          <p:cNvSpPr>
            <a:spLocks noChangeShapeType="1"/>
          </p:cNvSpPr>
          <p:nvPr/>
        </p:nvSpPr>
        <p:spPr bwMode="auto">
          <a:xfrm>
            <a:off x="457200" y="1219200"/>
            <a:ext cx="8382000" cy="0"/>
          </a:xfrm>
          <a:prstGeom prst="line">
            <a:avLst/>
          </a:prstGeom>
          <a:noFill/>
          <a:ln w="19050">
            <a:solidFill>
              <a:schemeClr val="bg1"/>
            </a:solidFill>
            <a:round/>
            <a:headEnd/>
            <a:tailEnd/>
          </a:ln>
        </p:spPr>
        <p:txBody>
          <a:bodyPr/>
          <a:lstStyle/>
          <a:p>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smtClean="0"/>
              <a:t>Causes for Drug Residues</a:t>
            </a:r>
          </a:p>
        </p:txBody>
      </p:sp>
      <p:sp>
        <p:nvSpPr>
          <p:cNvPr id="19459" name="Content Placeholder 2"/>
          <p:cNvSpPr>
            <a:spLocks noGrp="1"/>
          </p:cNvSpPr>
          <p:nvPr>
            <p:ph idx="1"/>
          </p:nvPr>
        </p:nvSpPr>
        <p:spPr/>
        <p:txBody>
          <a:bodyPr>
            <a:normAutofit lnSpcReduction="10000"/>
          </a:bodyPr>
          <a:lstStyle/>
          <a:p>
            <a:r>
              <a:rPr lang="en-US" altLang="en-US" smtClean="0"/>
              <a:t>Off label usage</a:t>
            </a:r>
          </a:p>
          <a:p>
            <a:pPr lvl="1"/>
            <a:r>
              <a:rPr lang="en-US" altLang="en-US" smtClean="0"/>
              <a:t>**FARAD guidance by veterinarian under VCPR</a:t>
            </a:r>
          </a:p>
          <a:p>
            <a:r>
              <a:rPr lang="en-US" altLang="en-US" smtClean="0"/>
              <a:t>Too high of volume</a:t>
            </a:r>
          </a:p>
          <a:p>
            <a:r>
              <a:rPr lang="en-US" altLang="en-US" smtClean="0"/>
              <a:t>Improper placement (SQ vs. IM)</a:t>
            </a:r>
          </a:p>
          <a:p>
            <a:r>
              <a:rPr lang="en-US" altLang="en-US" smtClean="0"/>
              <a:t>Compromised tissue</a:t>
            </a:r>
          </a:p>
          <a:p>
            <a:r>
              <a:rPr lang="en-US" altLang="en-US" smtClean="0"/>
              <a:t>Compromised health</a:t>
            </a:r>
          </a:p>
          <a:p>
            <a:pPr lvl="1"/>
            <a:r>
              <a:rPr lang="en-US" altLang="en-US" smtClean="0"/>
              <a:t>Kidney/liver function</a:t>
            </a:r>
          </a:p>
          <a:p>
            <a:pPr lvl="1"/>
            <a:r>
              <a:rPr lang="en-US" altLang="en-US" smtClean="0"/>
              <a:t>Reduced Clearance </a:t>
            </a:r>
          </a:p>
        </p:txBody>
      </p:sp>
    </p:spTree>
    <p:extLst>
      <p:ext uri="{BB962C8B-B14F-4D97-AF65-F5344CB8AC3E}">
        <p14:creationId xmlns:p14="http://schemas.microsoft.com/office/powerpoint/2010/main" val="31891720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a:xfrm>
            <a:off x="762000" y="152400"/>
            <a:ext cx="7467600" cy="1143000"/>
          </a:xfrm>
        </p:spPr>
        <p:txBody>
          <a:bodyPr>
            <a:normAutofit fontScale="90000"/>
          </a:bodyPr>
          <a:lstStyle/>
          <a:p>
            <a:r>
              <a:rPr lang="en-US" altLang="en-US" sz="3600" smtClean="0"/>
              <a:t>Carcasses with antibiotic residue by production class in 2010</a:t>
            </a:r>
            <a:endParaRPr lang="en-GB" altLang="en-US" sz="3600" smtClean="0"/>
          </a:p>
        </p:txBody>
      </p:sp>
      <p:sp>
        <p:nvSpPr>
          <p:cNvPr id="4" name="Content Placeholder 3"/>
          <p:cNvSpPr>
            <a:spLocks noGrp="1"/>
          </p:cNvSpPr>
          <p:nvPr>
            <p:ph sz="half" idx="4294967295"/>
          </p:nvPr>
        </p:nvSpPr>
        <p:spPr>
          <a:xfrm>
            <a:off x="304800" y="1716088"/>
            <a:ext cx="3962400" cy="4525962"/>
          </a:xfrm>
        </p:spPr>
        <p:txBody>
          <a:bodyPr>
            <a:normAutofit lnSpcReduction="10000"/>
          </a:bodyPr>
          <a:lstStyle/>
          <a:p>
            <a:pPr>
              <a:defRPr/>
            </a:pPr>
            <a:endParaRPr lang="en-GB" sz="2200" dirty="0"/>
          </a:p>
          <a:p>
            <a:pPr>
              <a:defRPr/>
            </a:pPr>
            <a:r>
              <a:rPr lang="en-GB" sz="2200" dirty="0"/>
              <a:t>Beef cows = 0.11%</a:t>
            </a:r>
          </a:p>
          <a:p>
            <a:pPr>
              <a:defRPr/>
            </a:pPr>
            <a:endParaRPr lang="en-GB" sz="2200" dirty="0"/>
          </a:p>
          <a:p>
            <a:pPr>
              <a:defRPr/>
            </a:pPr>
            <a:r>
              <a:rPr lang="en-GB" sz="2200" dirty="0"/>
              <a:t>Dairy cows = 0.15%</a:t>
            </a:r>
          </a:p>
          <a:p>
            <a:pPr>
              <a:defRPr/>
            </a:pPr>
            <a:endParaRPr lang="en-GB" sz="2200" dirty="0"/>
          </a:p>
          <a:p>
            <a:pPr>
              <a:defRPr/>
            </a:pPr>
            <a:r>
              <a:rPr lang="en-GB" sz="2200" dirty="0"/>
              <a:t>Market Steers = 0.06% </a:t>
            </a:r>
          </a:p>
          <a:p>
            <a:pPr>
              <a:defRPr/>
            </a:pPr>
            <a:endParaRPr lang="en-GB" sz="2200" dirty="0"/>
          </a:p>
          <a:p>
            <a:pPr>
              <a:defRPr/>
            </a:pPr>
            <a:r>
              <a:rPr lang="en-GB" sz="2200" dirty="0"/>
              <a:t>Market Heifers = 0.00% </a:t>
            </a:r>
          </a:p>
          <a:p>
            <a:pPr>
              <a:defRPr/>
            </a:pPr>
            <a:endParaRPr lang="en-GB" sz="2200" dirty="0"/>
          </a:p>
          <a:p>
            <a:pPr>
              <a:defRPr/>
            </a:pPr>
            <a:r>
              <a:rPr lang="en-GB" sz="2200" dirty="0"/>
              <a:t>Market Hogs = 0.13% </a:t>
            </a:r>
          </a:p>
          <a:p>
            <a:pPr>
              <a:defRPr/>
            </a:pPr>
            <a:endParaRPr lang="en-GB" sz="2200" dirty="0"/>
          </a:p>
          <a:p>
            <a:pPr>
              <a:defRPr/>
            </a:pPr>
            <a:r>
              <a:rPr lang="en-GB" sz="2200" dirty="0"/>
              <a:t>Poultry all classes = 0.00%</a:t>
            </a:r>
          </a:p>
          <a:p>
            <a:pPr>
              <a:defRPr/>
            </a:pPr>
            <a:endParaRPr lang="en-GB" dirty="0"/>
          </a:p>
        </p:txBody>
      </p:sp>
      <p:pic>
        <p:nvPicPr>
          <p:cNvPr id="19460" name="Picture 3"/>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t="20174" r="1369"/>
          <a:stretch>
            <a:fillRect/>
          </a:stretch>
        </p:blipFill>
        <p:spPr>
          <a:xfrm>
            <a:off x="4038600" y="2438400"/>
            <a:ext cx="4852988" cy="2667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1" name="Rectangle 5"/>
          <p:cNvSpPr>
            <a:spLocks noChangeArrowheads="1"/>
          </p:cNvSpPr>
          <p:nvPr/>
        </p:nvSpPr>
        <p:spPr bwMode="auto">
          <a:xfrm>
            <a:off x="7162800" y="5119688"/>
            <a:ext cx="2362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1400"/>
              <a:t>Source: FSIS, 2012</a:t>
            </a:r>
          </a:p>
        </p:txBody>
      </p:sp>
    </p:spTree>
    <p:extLst>
      <p:ext uri="{BB962C8B-B14F-4D97-AF65-F5344CB8AC3E}">
        <p14:creationId xmlns:p14="http://schemas.microsoft.com/office/powerpoint/2010/main" val="242138060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7" descr="injzone2_tc56"/>
          <p:cNvPicPr>
            <a:picLocks noChangeAspect="1" noChangeArrowheads="1"/>
          </p:cNvPicPr>
          <p:nvPr/>
        </p:nvPicPr>
        <p:blipFill>
          <a:blip r:embed="rId2" cstate="print">
            <a:lum bright="36000"/>
          </a:blip>
          <a:srcRect/>
          <a:stretch>
            <a:fillRect/>
          </a:stretch>
        </p:blipFill>
        <p:spPr bwMode="auto">
          <a:xfrm>
            <a:off x="241300" y="2214563"/>
            <a:ext cx="4800600" cy="3713162"/>
          </a:xfrm>
          <a:prstGeom prst="rect">
            <a:avLst/>
          </a:prstGeom>
          <a:noFill/>
          <a:ln w="28575">
            <a:solidFill>
              <a:srgbClr val="000000"/>
            </a:solidFill>
            <a:miter lim="800000"/>
            <a:headEnd/>
            <a:tailEnd/>
          </a:ln>
        </p:spPr>
      </p:pic>
      <p:sp>
        <p:nvSpPr>
          <p:cNvPr id="25603" name="Rectangle 6"/>
          <p:cNvSpPr>
            <a:spLocks noChangeArrowheads="1"/>
          </p:cNvSpPr>
          <p:nvPr/>
        </p:nvSpPr>
        <p:spPr bwMode="auto">
          <a:xfrm>
            <a:off x="5575300" y="2214563"/>
            <a:ext cx="3352800" cy="1292662"/>
          </a:xfrm>
          <a:prstGeom prst="rect">
            <a:avLst/>
          </a:prstGeom>
          <a:noFill/>
          <a:ln w="9525">
            <a:noFill/>
            <a:miter lim="800000"/>
            <a:headEnd/>
            <a:tailEnd/>
          </a:ln>
        </p:spPr>
        <p:txBody>
          <a:bodyPr>
            <a:spAutoFit/>
          </a:bodyPr>
          <a:lstStyle/>
          <a:p>
            <a:r>
              <a:rPr lang="en-US" u="sng" dirty="0"/>
              <a:t>Injection Triangle </a:t>
            </a:r>
            <a:endParaRPr lang="en-US" dirty="0"/>
          </a:p>
          <a:p>
            <a:r>
              <a:rPr lang="en-US" dirty="0"/>
              <a:t>A </a:t>
            </a:r>
            <a:r>
              <a:rPr lang="en-US" dirty="0">
                <a:cs typeface="Times New Roman" pitchFamily="18" charset="0"/>
              </a:rPr>
              <a:t>- </a:t>
            </a:r>
            <a:r>
              <a:rPr lang="en-US" dirty="0"/>
              <a:t>Ahead of point of shoulder </a:t>
            </a:r>
          </a:p>
          <a:p>
            <a:r>
              <a:rPr lang="en-US" dirty="0"/>
              <a:t>B </a:t>
            </a:r>
            <a:r>
              <a:rPr lang="en-US" dirty="0">
                <a:cs typeface="Times New Roman" pitchFamily="18" charset="0"/>
              </a:rPr>
              <a:t>– </a:t>
            </a:r>
            <a:r>
              <a:rPr lang="en-US" dirty="0"/>
              <a:t>Above the vertebrae </a:t>
            </a:r>
          </a:p>
          <a:p>
            <a:pPr eaLnBrk="0" hangingPunct="0"/>
            <a:r>
              <a:rPr lang="en-US" dirty="0"/>
              <a:t>C</a:t>
            </a:r>
            <a:r>
              <a:rPr lang="en-US" dirty="0">
                <a:cs typeface="Times New Roman" pitchFamily="18" charset="0"/>
              </a:rPr>
              <a:t> - </a:t>
            </a:r>
            <a:r>
              <a:rPr lang="en-US" dirty="0"/>
              <a:t>Below Nuchal	Ligament </a:t>
            </a:r>
            <a:endParaRPr lang="en-US" sz="2400" dirty="0"/>
          </a:p>
        </p:txBody>
      </p:sp>
      <p:sp>
        <p:nvSpPr>
          <p:cNvPr id="25604" name="Text Box 5"/>
          <p:cNvSpPr txBox="1">
            <a:spLocks noChangeArrowheads="1"/>
          </p:cNvSpPr>
          <p:nvPr/>
        </p:nvSpPr>
        <p:spPr bwMode="auto">
          <a:xfrm>
            <a:off x="2603500" y="3205163"/>
            <a:ext cx="477838" cy="579437"/>
          </a:xfrm>
          <a:prstGeom prst="rect">
            <a:avLst/>
          </a:prstGeom>
          <a:noFill/>
          <a:ln w="9525">
            <a:noFill/>
            <a:miter lim="800000"/>
            <a:headEnd/>
            <a:tailEnd/>
          </a:ln>
        </p:spPr>
        <p:txBody>
          <a:bodyPr wrap="none">
            <a:spAutoFit/>
          </a:bodyPr>
          <a:lstStyle/>
          <a:p>
            <a:pPr eaLnBrk="0" hangingPunct="0"/>
            <a:r>
              <a:rPr lang="en-US" sz="3200" b="1">
                <a:cs typeface="Times New Roman" pitchFamily="18" charset="0"/>
              </a:rPr>
              <a:t>C</a:t>
            </a:r>
            <a:endParaRPr lang="en-US" sz="2400"/>
          </a:p>
        </p:txBody>
      </p:sp>
      <p:sp>
        <p:nvSpPr>
          <p:cNvPr id="25605" name="Text Box 4"/>
          <p:cNvSpPr txBox="1">
            <a:spLocks noChangeArrowheads="1"/>
          </p:cNvSpPr>
          <p:nvPr/>
        </p:nvSpPr>
        <p:spPr bwMode="auto">
          <a:xfrm>
            <a:off x="3289300" y="3509963"/>
            <a:ext cx="477838" cy="579437"/>
          </a:xfrm>
          <a:prstGeom prst="rect">
            <a:avLst/>
          </a:prstGeom>
          <a:noFill/>
          <a:ln w="9525">
            <a:noFill/>
            <a:miter lim="800000"/>
            <a:headEnd/>
            <a:tailEnd/>
          </a:ln>
        </p:spPr>
        <p:txBody>
          <a:bodyPr wrap="none">
            <a:spAutoFit/>
          </a:bodyPr>
          <a:lstStyle/>
          <a:p>
            <a:pPr eaLnBrk="0" hangingPunct="0"/>
            <a:r>
              <a:rPr lang="en-US" sz="3200" b="1">
                <a:cs typeface="Times New Roman" pitchFamily="18" charset="0"/>
              </a:rPr>
              <a:t>A</a:t>
            </a:r>
            <a:endParaRPr lang="en-US" sz="2400"/>
          </a:p>
        </p:txBody>
      </p:sp>
      <p:sp>
        <p:nvSpPr>
          <p:cNvPr id="25606" name="Text Box 3"/>
          <p:cNvSpPr txBox="1">
            <a:spLocks noChangeArrowheads="1"/>
          </p:cNvSpPr>
          <p:nvPr/>
        </p:nvSpPr>
        <p:spPr bwMode="auto">
          <a:xfrm>
            <a:off x="2755900" y="4119563"/>
            <a:ext cx="455613" cy="579437"/>
          </a:xfrm>
          <a:prstGeom prst="rect">
            <a:avLst/>
          </a:prstGeom>
          <a:noFill/>
          <a:ln w="9525">
            <a:noFill/>
            <a:miter lim="800000"/>
            <a:headEnd/>
            <a:tailEnd/>
          </a:ln>
        </p:spPr>
        <p:txBody>
          <a:bodyPr wrap="none">
            <a:spAutoFit/>
          </a:bodyPr>
          <a:lstStyle/>
          <a:p>
            <a:pPr eaLnBrk="0" hangingPunct="0"/>
            <a:r>
              <a:rPr lang="en-US" sz="3200" b="1">
                <a:cs typeface="Times New Roman" pitchFamily="18" charset="0"/>
              </a:rPr>
              <a:t>B</a:t>
            </a:r>
            <a:endParaRPr lang="en-US" sz="2400"/>
          </a:p>
        </p:txBody>
      </p:sp>
      <p:sp>
        <p:nvSpPr>
          <p:cNvPr id="25607" name="Text Box 21"/>
          <p:cNvSpPr txBox="1">
            <a:spLocks noChangeArrowheads="1"/>
          </p:cNvSpPr>
          <p:nvPr/>
        </p:nvSpPr>
        <p:spPr bwMode="auto">
          <a:xfrm>
            <a:off x="1371600" y="228600"/>
            <a:ext cx="6870792" cy="769441"/>
          </a:xfrm>
          <a:prstGeom prst="rect">
            <a:avLst/>
          </a:prstGeom>
          <a:noFill/>
          <a:ln w="9525">
            <a:noFill/>
            <a:miter lim="800000"/>
            <a:headEnd/>
            <a:tailEnd/>
          </a:ln>
        </p:spPr>
        <p:txBody>
          <a:bodyPr wrap="none">
            <a:spAutoFit/>
          </a:bodyPr>
          <a:lstStyle/>
          <a:p>
            <a:r>
              <a:rPr lang="en-US" sz="4400" dirty="0"/>
              <a:t>Injection Site Management</a:t>
            </a:r>
          </a:p>
        </p:txBody>
      </p:sp>
      <p:sp>
        <p:nvSpPr>
          <p:cNvPr id="25608" name="Line 22"/>
          <p:cNvSpPr>
            <a:spLocks noChangeShapeType="1"/>
          </p:cNvSpPr>
          <p:nvPr/>
        </p:nvSpPr>
        <p:spPr bwMode="auto">
          <a:xfrm>
            <a:off x="457200" y="1219200"/>
            <a:ext cx="8382000" cy="0"/>
          </a:xfrm>
          <a:prstGeom prst="line">
            <a:avLst/>
          </a:prstGeom>
          <a:noFill/>
          <a:ln w="19050">
            <a:solidFill>
              <a:schemeClr val="bg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228600"/>
            <a:ext cx="7772400" cy="1143000"/>
          </a:xfrm>
        </p:spPr>
        <p:txBody>
          <a:bodyPr/>
          <a:lstStyle/>
          <a:p>
            <a:r>
              <a:rPr lang="en-US" dirty="0"/>
              <a:t>Proper Injection Route</a:t>
            </a:r>
          </a:p>
        </p:txBody>
      </p:sp>
      <p:sp>
        <p:nvSpPr>
          <p:cNvPr id="30723" name="Rectangle 3"/>
          <p:cNvSpPr>
            <a:spLocks noGrp="1" noChangeArrowheads="1"/>
          </p:cNvSpPr>
          <p:nvPr>
            <p:ph idx="1"/>
          </p:nvPr>
        </p:nvSpPr>
        <p:spPr/>
        <p:txBody>
          <a:bodyPr/>
          <a:lstStyle/>
          <a:p>
            <a:r>
              <a:rPr lang="en-US" dirty="0"/>
              <a:t>Subcutaneous (SC)</a:t>
            </a:r>
          </a:p>
          <a:p>
            <a:r>
              <a:rPr lang="en-US" dirty="0"/>
              <a:t>Intramuscular (IM)</a:t>
            </a:r>
          </a:p>
        </p:txBody>
      </p:sp>
      <p:sp>
        <p:nvSpPr>
          <p:cNvPr id="30724" name="Rectangle 4"/>
          <p:cNvSpPr>
            <a:spLocks noChangeArrowheads="1"/>
          </p:cNvSpPr>
          <p:nvPr/>
        </p:nvSpPr>
        <p:spPr bwMode="auto">
          <a:xfrm>
            <a:off x="1066800" y="3505200"/>
            <a:ext cx="6477000" cy="609600"/>
          </a:xfrm>
          <a:prstGeom prst="rect">
            <a:avLst/>
          </a:prstGeom>
          <a:solidFill>
            <a:srgbClr val="FFFF99"/>
          </a:solidFill>
          <a:ln w="9525">
            <a:solidFill>
              <a:schemeClr val="tx1"/>
            </a:solidFill>
            <a:miter lim="800000"/>
            <a:headEnd/>
            <a:tailEnd/>
          </a:ln>
        </p:spPr>
        <p:txBody>
          <a:bodyPr wrap="none" anchor="ctr"/>
          <a:lstStyle/>
          <a:p>
            <a:pPr eaLnBrk="0" hangingPunct="0"/>
            <a:r>
              <a:rPr lang="en-US">
                <a:solidFill>
                  <a:schemeClr val="bg2"/>
                </a:solidFill>
              </a:rPr>
              <a:t>Skin</a:t>
            </a:r>
          </a:p>
        </p:txBody>
      </p:sp>
      <p:sp>
        <p:nvSpPr>
          <p:cNvPr id="30725" name="Rectangle 5"/>
          <p:cNvSpPr>
            <a:spLocks noChangeArrowheads="1"/>
          </p:cNvSpPr>
          <p:nvPr/>
        </p:nvSpPr>
        <p:spPr bwMode="auto">
          <a:xfrm>
            <a:off x="1066800" y="4114800"/>
            <a:ext cx="6477000" cy="228600"/>
          </a:xfrm>
          <a:prstGeom prst="rect">
            <a:avLst/>
          </a:prstGeom>
          <a:solidFill>
            <a:srgbClr val="FF3399"/>
          </a:solidFill>
          <a:ln w="9525">
            <a:solidFill>
              <a:schemeClr val="tx1"/>
            </a:solidFill>
            <a:miter lim="800000"/>
            <a:headEnd/>
            <a:tailEnd/>
          </a:ln>
        </p:spPr>
        <p:txBody>
          <a:bodyPr wrap="none" anchor="ctr"/>
          <a:lstStyle/>
          <a:p>
            <a:pPr eaLnBrk="0" hangingPunct="0"/>
            <a:r>
              <a:rPr lang="en-US"/>
              <a:t>Subcutaneous tissue</a:t>
            </a:r>
          </a:p>
        </p:txBody>
      </p:sp>
      <p:sp>
        <p:nvSpPr>
          <p:cNvPr id="30726" name="Rectangle 6"/>
          <p:cNvSpPr>
            <a:spLocks noChangeArrowheads="1"/>
          </p:cNvSpPr>
          <p:nvPr/>
        </p:nvSpPr>
        <p:spPr bwMode="auto">
          <a:xfrm>
            <a:off x="1066800" y="4343400"/>
            <a:ext cx="6477000" cy="2057400"/>
          </a:xfrm>
          <a:prstGeom prst="rect">
            <a:avLst/>
          </a:prstGeom>
          <a:solidFill>
            <a:srgbClr val="A50021"/>
          </a:solidFill>
          <a:ln w="9525">
            <a:solidFill>
              <a:schemeClr val="tx1"/>
            </a:solidFill>
            <a:miter lim="800000"/>
            <a:headEnd/>
            <a:tailEnd/>
          </a:ln>
        </p:spPr>
        <p:txBody>
          <a:bodyPr wrap="none" anchor="ctr"/>
          <a:lstStyle/>
          <a:p>
            <a:pPr eaLnBrk="0" hangingPunct="0"/>
            <a:r>
              <a:rPr lang="en-US" sz="2000"/>
              <a:t>Muscle</a:t>
            </a:r>
          </a:p>
        </p:txBody>
      </p:sp>
      <p:sp>
        <p:nvSpPr>
          <p:cNvPr id="30727" name="AutoShape 7"/>
          <p:cNvSpPr>
            <a:spLocks noChangeArrowheads="1"/>
          </p:cNvSpPr>
          <p:nvPr/>
        </p:nvSpPr>
        <p:spPr bwMode="auto">
          <a:xfrm rot="3505100">
            <a:off x="4343400" y="2590800"/>
            <a:ext cx="381000" cy="2209800"/>
          </a:xfrm>
          <a:prstGeom prst="downArrow">
            <a:avLst>
              <a:gd name="adj1" fmla="val 50000"/>
              <a:gd name="adj2" fmla="val 145000"/>
            </a:avLst>
          </a:prstGeom>
          <a:solidFill>
            <a:schemeClr val="accent1"/>
          </a:solidFill>
          <a:ln w="9525">
            <a:solidFill>
              <a:schemeClr val="tx1"/>
            </a:solidFill>
            <a:miter lim="800000"/>
            <a:headEnd/>
            <a:tailEnd/>
          </a:ln>
        </p:spPr>
        <p:txBody>
          <a:bodyPr vert="eaVert" wrap="none" anchor="ctr"/>
          <a:lstStyle/>
          <a:p>
            <a:endParaRPr lang="en-US"/>
          </a:p>
        </p:txBody>
      </p:sp>
      <p:sp>
        <p:nvSpPr>
          <p:cNvPr id="30728" name="AutoShape 8"/>
          <p:cNvSpPr>
            <a:spLocks noChangeArrowheads="1"/>
          </p:cNvSpPr>
          <p:nvPr/>
        </p:nvSpPr>
        <p:spPr bwMode="auto">
          <a:xfrm>
            <a:off x="6705600" y="3048000"/>
            <a:ext cx="381000" cy="2209800"/>
          </a:xfrm>
          <a:prstGeom prst="downArrow">
            <a:avLst>
              <a:gd name="adj1" fmla="val 50000"/>
              <a:gd name="adj2" fmla="val 145000"/>
            </a:avLst>
          </a:prstGeom>
          <a:solidFill>
            <a:schemeClr val="accent1"/>
          </a:solidFill>
          <a:ln w="9525">
            <a:solidFill>
              <a:schemeClr val="tx1"/>
            </a:solidFill>
            <a:miter lim="800000"/>
            <a:headEnd/>
            <a:tailEnd/>
          </a:ln>
        </p:spPr>
        <p:txBody>
          <a:bodyPr vert="eaVert" wrap="none" anchor="ctr"/>
          <a:lstStyle/>
          <a:p>
            <a:endParaRPr lang="en-US"/>
          </a:p>
        </p:txBody>
      </p:sp>
      <p:sp>
        <p:nvSpPr>
          <p:cNvPr id="30729" name="Rectangle 9"/>
          <p:cNvSpPr>
            <a:spLocks noChangeArrowheads="1"/>
          </p:cNvSpPr>
          <p:nvPr/>
        </p:nvSpPr>
        <p:spPr bwMode="auto">
          <a:xfrm>
            <a:off x="5334000" y="2819400"/>
            <a:ext cx="914400" cy="457200"/>
          </a:xfrm>
          <a:prstGeom prst="rect">
            <a:avLst/>
          </a:prstGeom>
          <a:noFill/>
          <a:ln w="9525">
            <a:noFill/>
            <a:miter lim="800000"/>
            <a:headEnd/>
            <a:tailEnd/>
          </a:ln>
        </p:spPr>
        <p:txBody>
          <a:bodyPr wrap="none" anchor="ctr"/>
          <a:lstStyle/>
          <a:p>
            <a:pPr eaLnBrk="0" hangingPunct="0"/>
            <a:r>
              <a:rPr lang="en-US">
                <a:solidFill>
                  <a:schemeClr val="bg1"/>
                </a:solidFill>
              </a:rPr>
              <a:t>SC</a:t>
            </a:r>
          </a:p>
        </p:txBody>
      </p:sp>
      <p:sp>
        <p:nvSpPr>
          <p:cNvPr id="30730" name="Rectangle 10"/>
          <p:cNvSpPr>
            <a:spLocks noChangeArrowheads="1"/>
          </p:cNvSpPr>
          <p:nvPr/>
        </p:nvSpPr>
        <p:spPr bwMode="auto">
          <a:xfrm>
            <a:off x="6477000" y="2590800"/>
            <a:ext cx="914400" cy="457200"/>
          </a:xfrm>
          <a:prstGeom prst="rect">
            <a:avLst/>
          </a:prstGeom>
          <a:noFill/>
          <a:ln w="9525">
            <a:noFill/>
            <a:miter lim="800000"/>
            <a:headEnd/>
            <a:tailEnd/>
          </a:ln>
        </p:spPr>
        <p:txBody>
          <a:bodyPr wrap="none" anchor="ctr"/>
          <a:lstStyle/>
          <a:p>
            <a:pPr eaLnBrk="0" hangingPunct="0"/>
            <a:r>
              <a:rPr lang="en-US">
                <a:solidFill>
                  <a:schemeClr val="bg1"/>
                </a:solidFill>
              </a:rPr>
              <a:t>IM</a:t>
            </a:r>
          </a:p>
        </p:txBody>
      </p:sp>
      <p:sp>
        <p:nvSpPr>
          <p:cNvPr id="30731" name="Line 11"/>
          <p:cNvSpPr>
            <a:spLocks noChangeShapeType="1"/>
          </p:cNvSpPr>
          <p:nvPr/>
        </p:nvSpPr>
        <p:spPr bwMode="auto">
          <a:xfrm>
            <a:off x="457200" y="1219200"/>
            <a:ext cx="8382000" cy="0"/>
          </a:xfrm>
          <a:prstGeom prst="line">
            <a:avLst/>
          </a:prstGeom>
          <a:noFill/>
          <a:ln w="19050">
            <a:solidFill>
              <a:schemeClr val="bg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00200"/>
            <a:ext cx="8305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15"/>
          <p:cNvSpPr txBox="1">
            <a:spLocks noChangeArrowheads="1"/>
          </p:cNvSpPr>
          <p:nvPr/>
        </p:nvSpPr>
        <p:spPr bwMode="auto">
          <a:xfrm>
            <a:off x="1600200" y="304800"/>
            <a:ext cx="63055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a:latin typeface="Arial" panose="020B0604020202020204" pitchFamily="34" charset="0"/>
              </a:rPr>
              <a:t>Appropriate</a:t>
            </a:r>
            <a:r>
              <a:rPr lang="en-US" altLang="en-US" sz="4400">
                <a:solidFill>
                  <a:schemeClr val="bg1"/>
                </a:solidFill>
                <a:latin typeface="Arial" panose="020B0604020202020204" pitchFamily="34" charset="0"/>
              </a:rPr>
              <a:t> </a:t>
            </a:r>
            <a:r>
              <a:rPr lang="en-US" altLang="en-US" sz="4400">
                <a:latin typeface="Arial" panose="020B0604020202020204" pitchFamily="34" charset="0"/>
              </a:rPr>
              <a:t>Needle Size</a:t>
            </a:r>
          </a:p>
        </p:txBody>
      </p:sp>
      <p:sp>
        <p:nvSpPr>
          <p:cNvPr id="25604" name="Line 16"/>
          <p:cNvSpPr>
            <a:spLocks noChangeShapeType="1"/>
          </p:cNvSpPr>
          <p:nvPr/>
        </p:nvSpPr>
        <p:spPr bwMode="auto">
          <a:xfrm>
            <a:off x="457200" y="1219200"/>
            <a:ext cx="8382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5" name="TextBox 1"/>
          <p:cNvSpPr txBox="1">
            <a:spLocks noChangeArrowheads="1"/>
          </p:cNvSpPr>
          <p:nvPr/>
        </p:nvSpPr>
        <p:spPr bwMode="auto">
          <a:xfrm>
            <a:off x="2590800" y="5410200"/>
            <a:ext cx="4660900" cy="646113"/>
          </a:xfrm>
          <a:prstGeom prst="rect">
            <a:avLst/>
          </a:prstGeom>
          <a:solidFill>
            <a:schemeClr val="bg2"/>
          </a:solidFill>
          <a:ln w="9525">
            <a:solidFill>
              <a:srgbClr val="FF0000"/>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latin typeface="Arial" panose="020B0604020202020204" pitchFamily="34" charset="0"/>
              </a:rPr>
              <a:t>16-18 gauge ½ to ¾ inch needles for SQ</a:t>
            </a:r>
          </a:p>
          <a:p>
            <a:pPr>
              <a:spcBef>
                <a:spcPct val="0"/>
              </a:spcBef>
              <a:buFontTx/>
              <a:buNone/>
            </a:pPr>
            <a:r>
              <a:rPr lang="en-US" altLang="en-US" sz="1800" b="1">
                <a:latin typeface="Arial" panose="020B0604020202020204" pitchFamily="34" charset="0"/>
              </a:rPr>
              <a:t>16-18 gauge 1 to1-1/2 inch needles for IM</a:t>
            </a:r>
          </a:p>
        </p:txBody>
      </p:sp>
    </p:spTree>
    <p:extLst>
      <p:ext uri="{BB962C8B-B14F-4D97-AF65-F5344CB8AC3E}">
        <p14:creationId xmlns:p14="http://schemas.microsoft.com/office/powerpoint/2010/main" val="180686280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762000" y="228600"/>
            <a:ext cx="7772400" cy="1143000"/>
          </a:xfrm>
        </p:spPr>
        <p:txBody>
          <a:bodyPr/>
          <a:lstStyle/>
          <a:p>
            <a:pPr eaLnBrk="1" hangingPunct="1"/>
            <a:r>
              <a:rPr lang="en-US" altLang="en-US" smtClean="0"/>
              <a:t>Injection Spacing</a:t>
            </a:r>
          </a:p>
        </p:txBody>
      </p:sp>
      <p:sp>
        <p:nvSpPr>
          <p:cNvPr id="244739" name="Rectangle 3"/>
          <p:cNvSpPr>
            <a:spLocks noGrp="1" noChangeArrowheads="1"/>
          </p:cNvSpPr>
          <p:nvPr>
            <p:ph type="body" idx="1"/>
          </p:nvPr>
        </p:nvSpPr>
        <p:spPr>
          <a:xfrm>
            <a:off x="685800" y="1600200"/>
            <a:ext cx="7772400" cy="4114800"/>
          </a:xfrm>
        </p:spPr>
        <p:txBody>
          <a:bodyPr/>
          <a:lstStyle/>
          <a:p>
            <a:pPr eaLnBrk="1" hangingPunct="1"/>
            <a:r>
              <a:rPr lang="en-US" altLang="en-US" smtClean="0"/>
              <a:t>4 inches apart</a:t>
            </a:r>
          </a:p>
          <a:p>
            <a:pPr lvl="1" eaLnBrk="1" hangingPunct="1"/>
            <a:r>
              <a:rPr lang="en-US" altLang="en-US" smtClean="0"/>
              <a:t>Hand width apart</a:t>
            </a:r>
          </a:p>
          <a:p>
            <a:pPr eaLnBrk="1" hangingPunct="1"/>
            <a:r>
              <a:rPr lang="en-US" altLang="en-US" smtClean="0"/>
              <a:t>Side-by-Side</a:t>
            </a:r>
          </a:p>
          <a:p>
            <a:pPr eaLnBrk="1" hangingPunct="1"/>
            <a:endParaRPr lang="en-US" altLang="en-US" b="1" smtClean="0"/>
          </a:p>
        </p:txBody>
      </p:sp>
      <p:sp>
        <p:nvSpPr>
          <p:cNvPr id="26628" name="Line 4"/>
          <p:cNvSpPr>
            <a:spLocks noChangeShapeType="1"/>
          </p:cNvSpPr>
          <p:nvPr/>
        </p:nvSpPr>
        <p:spPr bwMode="auto">
          <a:xfrm>
            <a:off x="457200" y="1219200"/>
            <a:ext cx="8382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662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276600"/>
            <a:ext cx="4343400"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7098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4739">
                                            <p:txEl>
                                              <p:pRg st="0" end="0"/>
                                            </p:txEl>
                                          </p:spTgt>
                                        </p:tgtEl>
                                        <p:attrNameLst>
                                          <p:attrName>style.visibility</p:attrName>
                                        </p:attrNameLst>
                                      </p:cBhvr>
                                      <p:to>
                                        <p:strVal val="visible"/>
                                      </p:to>
                                    </p:set>
                                    <p:animEffect transition="in" filter="fade">
                                      <p:cBhvr>
                                        <p:cTn id="7" dur="1000"/>
                                        <p:tgtEl>
                                          <p:spTgt spid="244739">
                                            <p:txEl>
                                              <p:pRg st="0" end="0"/>
                                            </p:txEl>
                                          </p:spTgt>
                                        </p:tgtEl>
                                      </p:cBhvr>
                                    </p:animEffect>
                                    <p:anim calcmode="lin" valueType="num">
                                      <p:cBhvr>
                                        <p:cTn id="8" dur="1000" fill="hold"/>
                                        <p:tgtEl>
                                          <p:spTgt spid="24473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473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4739">
                                            <p:txEl>
                                              <p:pRg st="1" end="1"/>
                                            </p:txEl>
                                          </p:spTgt>
                                        </p:tgtEl>
                                        <p:attrNameLst>
                                          <p:attrName>style.visibility</p:attrName>
                                        </p:attrNameLst>
                                      </p:cBhvr>
                                      <p:to>
                                        <p:strVal val="visible"/>
                                      </p:to>
                                    </p:set>
                                    <p:animEffect transition="in" filter="fade">
                                      <p:cBhvr>
                                        <p:cTn id="12" dur="1000"/>
                                        <p:tgtEl>
                                          <p:spTgt spid="244739">
                                            <p:txEl>
                                              <p:pRg st="1" end="1"/>
                                            </p:txEl>
                                          </p:spTgt>
                                        </p:tgtEl>
                                      </p:cBhvr>
                                    </p:animEffect>
                                    <p:anim calcmode="lin" valueType="num">
                                      <p:cBhvr>
                                        <p:cTn id="13" dur="1000" fill="hold"/>
                                        <p:tgtEl>
                                          <p:spTgt spid="24473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4473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44739">
                                            <p:txEl>
                                              <p:pRg st="2" end="2"/>
                                            </p:txEl>
                                          </p:spTgt>
                                        </p:tgtEl>
                                        <p:attrNameLst>
                                          <p:attrName>style.visibility</p:attrName>
                                        </p:attrNameLst>
                                      </p:cBhvr>
                                      <p:to>
                                        <p:strVal val="visible"/>
                                      </p:to>
                                    </p:set>
                                    <p:animEffect transition="in" filter="fade">
                                      <p:cBhvr>
                                        <p:cTn id="19" dur="1000"/>
                                        <p:tgtEl>
                                          <p:spTgt spid="244739">
                                            <p:txEl>
                                              <p:pRg st="2" end="2"/>
                                            </p:txEl>
                                          </p:spTgt>
                                        </p:tgtEl>
                                      </p:cBhvr>
                                    </p:animEffect>
                                    <p:anim calcmode="lin" valueType="num">
                                      <p:cBhvr>
                                        <p:cTn id="20" dur="1000" fill="hold"/>
                                        <p:tgtEl>
                                          <p:spTgt spid="244739">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4473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fontScale="90000"/>
          </a:bodyPr>
          <a:lstStyle/>
          <a:p>
            <a:pPr eaLnBrk="1" hangingPunct="1"/>
            <a:r>
              <a:rPr lang="en-US"/>
              <a:t>Freedom from thirst or hunger</a:t>
            </a:r>
          </a:p>
        </p:txBody>
      </p:sp>
      <p:sp>
        <p:nvSpPr>
          <p:cNvPr id="13315" name="Rectangle 3"/>
          <p:cNvSpPr>
            <a:spLocks noGrp="1" noChangeArrowheads="1"/>
          </p:cNvSpPr>
          <p:nvPr>
            <p:ph idx="1"/>
          </p:nvPr>
        </p:nvSpPr>
        <p:spPr>
          <a:xfrm>
            <a:off x="457200" y="1600200"/>
            <a:ext cx="7467600" cy="5105400"/>
          </a:xfrm>
        </p:spPr>
        <p:txBody>
          <a:bodyPr>
            <a:normAutofit/>
          </a:bodyPr>
          <a:lstStyle/>
          <a:p>
            <a:pPr eaLnBrk="1" hangingPunct="1"/>
            <a:r>
              <a:rPr lang="en-US" dirty="0"/>
              <a:t>Random selection of cattle pens</a:t>
            </a:r>
          </a:p>
          <a:p>
            <a:pPr lvl="2" eaLnBrk="1" hangingPunct="1"/>
            <a:r>
              <a:rPr lang="en-US" dirty="0"/>
              <a:t>Inspect water sources</a:t>
            </a:r>
          </a:p>
          <a:p>
            <a:pPr lvl="2" eaLnBrk="1" hangingPunct="1"/>
            <a:r>
              <a:rPr lang="en-US" dirty="0"/>
              <a:t>Inspect feed bunks</a:t>
            </a:r>
          </a:p>
          <a:p>
            <a:pPr eaLnBrk="1" hangingPunct="1"/>
            <a:r>
              <a:rPr lang="en-US" dirty="0"/>
              <a:t>Protocol for medicated </a:t>
            </a:r>
            <a:r>
              <a:rPr lang="en-US" dirty="0" smtClean="0"/>
              <a:t>feeds</a:t>
            </a:r>
          </a:p>
          <a:p>
            <a:pPr lvl="1"/>
            <a:r>
              <a:rPr lang="en-US" dirty="0" smtClean="0"/>
              <a:t>Pre-harvest food safety</a:t>
            </a:r>
            <a:endParaRPr lang="en-US" dirty="0"/>
          </a:p>
          <a:p>
            <a:pPr eaLnBrk="1" hangingPunct="1"/>
            <a:r>
              <a:rPr lang="en-US" dirty="0"/>
              <a:t>Production of feed delivery records</a:t>
            </a:r>
          </a:p>
          <a:p>
            <a:pPr eaLnBrk="1" hangingPunct="1"/>
            <a:r>
              <a:rPr lang="en-US" dirty="0"/>
              <a:t>Feed quality</a:t>
            </a:r>
          </a:p>
          <a:p>
            <a:pPr lvl="2" eaLnBrk="1" hangingPunct="1"/>
            <a:r>
              <a:rPr lang="en-US" dirty="0"/>
              <a:t>Consultation</a:t>
            </a:r>
          </a:p>
          <a:p>
            <a:pPr lvl="2" eaLnBrk="1" hangingPunct="1"/>
            <a:r>
              <a:rPr lang="en-US" dirty="0"/>
              <a:t>Avoidance of mycotoxins and chemical residues</a:t>
            </a:r>
          </a:p>
          <a:p>
            <a:pPr lvl="1" eaLnBrk="1" hangingPunct="1"/>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762000" y="152400"/>
            <a:ext cx="7772400" cy="1143000"/>
          </a:xfrm>
        </p:spPr>
        <p:txBody>
          <a:bodyPr/>
          <a:lstStyle/>
          <a:p>
            <a:pPr eaLnBrk="1" hangingPunct="1"/>
            <a:r>
              <a:rPr lang="en-US" altLang="en-US" smtClean="0"/>
              <a:t>Injection Volume</a:t>
            </a:r>
          </a:p>
        </p:txBody>
      </p:sp>
      <p:sp>
        <p:nvSpPr>
          <p:cNvPr id="245763" name="Rectangle 3"/>
          <p:cNvSpPr>
            <a:spLocks noGrp="1" noChangeArrowheads="1"/>
          </p:cNvSpPr>
          <p:nvPr>
            <p:ph type="body" idx="1"/>
          </p:nvPr>
        </p:nvSpPr>
        <p:spPr>
          <a:xfrm>
            <a:off x="685800" y="1524000"/>
            <a:ext cx="7772400" cy="4114800"/>
          </a:xfrm>
        </p:spPr>
        <p:txBody>
          <a:bodyPr/>
          <a:lstStyle/>
          <a:p>
            <a:pPr eaLnBrk="1" hangingPunct="1"/>
            <a:r>
              <a:rPr lang="en-US" altLang="en-US" smtClean="0"/>
              <a:t>Read product label</a:t>
            </a:r>
          </a:p>
          <a:p>
            <a:pPr eaLnBrk="1" hangingPunct="1"/>
            <a:r>
              <a:rPr lang="en-US" altLang="en-US" smtClean="0"/>
              <a:t>Maximum – 10 mL / injection site</a:t>
            </a:r>
          </a:p>
        </p:txBody>
      </p:sp>
      <p:sp>
        <p:nvSpPr>
          <p:cNvPr id="27652" name="Line 4"/>
          <p:cNvSpPr>
            <a:spLocks noChangeShapeType="1"/>
          </p:cNvSpPr>
          <p:nvPr/>
        </p:nvSpPr>
        <p:spPr bwMode="auto">
          <a:xfrm>
            <a:off x="457200" y="1219200"/>
            <a:ext cx="8382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765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2819400"/>
            <a:ext cx="2876550"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93490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5763">
                                            <p:txEl>
                                              <p:pRg st="0" end="0"/>
                                            </p:txEl>
                                          </p:spTgt>
                                        </p:tgtEl>
                                        <p:attrNameLst>
                                          <p:attrName>style.visibility</p:attrName>
                                        </p:attrNameLst>
                                      </p:cBhvr>
                                      <p:to>
                                        <p:strVal val="visible"/>
                                      </p:to>
                                    </p:set>
                                    <p:animEffect transition="in" filter="fade">
                                      <p:cBhvr>
                                        <p:cTn id="7" dur="1000"/>
                                        <p:tgtEl>
                                          <p:spTgt spid="245763">
                                            <p:txEl>
                                              <p:pRg st="0" end="0"/>
                                            </p:txEl>
                                          </p:spTgt>
                                        </p:tgtEl>
                                      </p:cBhvr>
                                    </p:animEffect>
                                    <p:anim calcmode="lin" valueType="num">
                                      <p:cBhvr>
                                        <p:cTn id="8" dur="1000" fill="hold"/>
                                        <p:tgtEl>
                                          <p:spTgt spid="24576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576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5763">
                                            <p:txEl>
                                              <p:pRg st="1" end="1"/>
                                            </p:txEl>
                                          </p:spTgt>
                                        </p:tgtEl>
                                        <p:attrNameLst>
                                          <p:attrName>style.visibility</p:attrName>
                                        </p:attrNameLst>
                                      </p:cBhvr>
                                      <p:to>
                                        <p:strVal val="visible"/>
                                      </p:to>
                                    </p:set>
                                    <p:animEffect transition="in" filter="fade">
                                      <p:cBhvr>
                                        <p:cTn id="14" dur="1000"/>
                                        <p:tgtEl>
                                          <p:spTgt spid="245763">
                                            <p:txEl>
                                              <p:pRg st="1" end="1"/>
                                            </p:txEl>
                                          </p:spTgt>
                                        </p:tgtEl>
                                      </p:cBhvr>
                                    </p:animEffect>
                                    <p:anim calcmode="lin" valueType="num">
                                      <p:cBhvr>
                                        <p:cTn id="15" dur="1000" fill="hold"/>
                                        <p:tgtEl>
                                          <p:spTgt spid="24576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4576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3" grpId="0" build="p"/>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152400"/>
            <a:ext cx="7772400" cy="1143000"/>
          </a:xfrm>
        </p:spPr>
        <p:txBody>
          <a:bodyPr/>
          <a:lstStyle/>
          <a:p>
            <a:r>
              <a:rPr lang="en-US" altLang="en-US" smtClean="0"/>
              <a:t>Sanitation</a:t>
            </a:r>
          </a:p>
        </p:txBody>
      </p:sp>
      <p:sp>
        <p:nvSpPr>
          <p:cNvPr id="247811" name="Rectangle 3"/>
          <p:cNvSpPr>
            <a:spLocks noGrp="1" noChangeArrowheads="1"/>
          </p:cNvSpPr>
          <p:nvPr>
            <p:ph type="body" idx="1"/>
          </p:nvPr>
        </p:nvSpPr>
        <p:spPr>
          <a:xfrm>
            <a:off x="685800" y="1447800"/>
            <a:ext cx="7772400" cy="4114800"/>
          </a:xfrm>
        </p:spPr>
        <p:txBody>
          <a:bodyPr/>
          <a:lstStyle/>
          <a:p>
            <a:r>
              <a:rPr lang="en-US" altLang="en-US" dirty="0" smtClean="0"/>
              <a:t>Disinfect needles when injecting non-MLV products</a:t>
            </a:r>
          </a:p>
          <a:p>
            <a:r>
              <a:rPr lang="en-US" altLang="en-US" dirty="0" smtClean="0"/>
              <a:t>Change needles with MLV vaccines</a:t>
            </a:r>
          </a:p>
          <a:p>
            <a:r>
              <a:rPr lang="en-US" altLang="en-US" dirty="0" smtClean="0"/>
              <a:t>Never re-enter bottle with used needle</a:t>
            </a:r>
          </a:p>
          <a:p>
            <a:r>
              <a:rPr lang="en-US" altLang="en-US" dirty="0" smtClean="0"/>
              <a:t>Changing needles</a:t>
            </a:r>
          </a:p>
          <a:p>
            <a:pPr lvl="1"/>
            <a:r>
              <a:rPr lang="en-US" altLang="en-US" dirty="0"/>
              <a:t>USDA recommends single use needles (3/1/18) press release bulletin </a:t>
            </a:r>
          </a:p>
          <a:p>
            <a:pPr lvl="2"/>
            <a:r>
              <a:rPr lang="en-US" altLang="en-US" dirty="0"/>
              <a:t>BLV, BVD, </a:t>
            </a:r>
            <a:r>
              <a:rPr lang="en-US" altLang="en-US" dirty="0" err="1"/>
              <a:t>Anaplaz</a:t>
            </a:r>
            <a:endParaRPr lang="en-US" altLang="en-US" dirty="0"/>
          </a:p>
          <a:p>
            <a:pPr lvl="1"/>
            <a:endParaRPr lang="en-US" altLang="en-US" dirty="0" smtClean="0"/>
          </a:p>
          <a:p>
            <a:endParaRPr lang="en-US" altLang="en-US" dirty="0" smtClean="0"/>
          </a:p>
        </p:txBody>
      </p:sp>
      <p:sp>
        <p:nvSpPr>
          <p:cNvPr id="41988" name="Line 4"/>
          <p:cNvSpPr>
            <a:spLocks noChangeShapeType="1"/>
          </p:cNvSpPr>
          <p:nvPr/>
        </p:nvSpPr>
        <p:spPr bwMode="auto">
          <a:xfrm>
            <a:off x="457200" y="1219200"/>
            <a:ext cx="8382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649347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7811">
                                            <p:txEl>
                                              <p:pRg st="0" end="0"/>
                                            </p:txEl>
                                          </p:spTgt>
                                        </p:tgtEl>
                                        <p:attrNameLst>
                                          <p:attrName>style.visibility</p:attrName>
                                        </p:attrNameLst>
                                      </p:cBhvr>
                                      <p:to>
                                        <p:strVal val="visible"/>
                                      </p:to>
                                    </p:set>
                                    <p:animEffect transition="in" filter="fade">
                                      <p:cBhvr>
                                        <p:cTn id="7" dur="1000"/>
                                        <p:tgtEl>
                                          <p:spTgt spid="247811">
                                            <p:txEl>
                                              <p:pRg st="0" end="0"/>
                                            </p:txEl>
                                          </p:spTgt>
                                        </p:tgtEl>
                                      </p:cBhvr>
                                    </p:animEffect>
                                    <p:anim calcmode="lin" valueType="num">
                                      <p:cBhvr>
                                        <p:cTn id="8" dur="1000" fill="hold"/>
                                        <p:tgtEl>
                                          <p:spTgt spid="2478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78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7811">
                                            <p:txEl>
                                              <p:pRg st="1" end="1"/>
                                            </p:txEl>
                                          </p:spTgt>
                                        </p:tgtEl>
                                        <p:attrNameLst>
                                          <p:attrName>style.visibility</p:attrName>
                                        </p:attrNameLst>
                                      </p:cBhvr>
                                      <p:to>
                                        <p:strVal val="visible"/>
                                      </p:to>
                                    </p:set>
                                    <p:animEffect transition="in" filter="fade">
                                      <p:cBhvr>
                                        <p:cTn id="14" dur="1000"/>
                                        <p:tgtEl>
                                          <p:spTgt spid="247811">
                                            <p:txEl>
                                              <p:pRg st="1" end="1"/>
                                            </p:txEl>
                                          </p:spTgt>
                                        </p:tgtEl>
                                      </p:cBhvr>
                                    </p:animEffect>
                                    <p:anim calcmode="lin" valueType="num">
                                      <p:cBhvr>
                                        <p:cTn id="15" dur="1000" fill="hold"/>
                                        <p:tgtEl>
                                          <p:spTgt spid="2478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478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7811">
                                            <p:txEl>
                                              <p:pRg st="2" end="2"/>
                                            </p:txEl>
                                          </p:spTgt>
                                        </p:tgtEl>
                                        <p:attrNameLst>
                                          <p:attrName>style.visibility</p:attrName>
                                        </p:attrNameLst>
                                      </p:cBhvr>
                                      <p:to>
                                        <p:strVal val="visible"/>
                                      </p:to>
                                    </p:set>
                                    <p:animEffect transition="in" filter="fade">
                                      <p:cBhvr>
                                        <p:cTn id="21" dur="1000"/>
                                        <p:tgtEl>
                                          <p:spTgt spid="247811">
                                            <p:txEl>
                                              <p:pRg st="2" end="2"/>
                                            </p:txEl>
                                          </p:spTgt>
                                        </p:tgtEl>
                                      </p:cBhvr>
                                    </p:animEffect>
                                    <p:anim calcmode="lin" valueType="num">
                                      <p:cBhvr>
                                        <p:cTn id="22" dur="1000" fill="hold"/>
                                        <p:tgtEl>
                                          <p:spTgt spid="2478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478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47811">
                                            <p:txEl>
                                              <p:pRg st="3" end="3"/>
                                            </p:txEl>
                                          </p:spTgt>
                                        </p:tgtEl>
                                        <p:attrNameLst>
                                          <p:attrName>style.visibility</p:attrName>
                                        </p:attrNameLst>
                                      </p:cBhvr>
                                      <p:to>
                                        <p:strVal val="visible"/>
                                      </p:to>
                                    </p:set>
                                    <p:animEffect transition="in" filter="fade">
                                      <p:cBhvr>
                                        <p:cTn id="28" dur="1000"/>
                                        <p:tgtEl>
                                          <p:spTgt spid="247811">
                                            <p:txEl>
                                              <p:pRg st="3" end="3"/>
                                            </p:txEl>
                                          </p:spTgt>
                                        </p:tgtEl>
                                      </p:cBhvr>
                                    </p:animEffect>
                                    <p:anim calcmode="lin" valueType="num">
                                      <p:cBhvr>
                                        <p:cTn id="29" dur="1000" fill="hold"/>
                                        <p:tgtEl>
                                          <p:spTgt spid="24781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47811">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47811">
                                            <p:txEl>
                                              <p:pRg st="4" end="4"/>
                                            </p:txEl>
                                          </p:spTgt>
                                        </p:tgtEl>
                                        <p:attrNameLst>
                                          <p:attrName>style.visibility</p:attrName>
                                        </p:attrNameLst>
                                      </p:cBhvr>
                                      <p:to>
                                        <p:strVal val="visible"/>
                                      </p:to>
                                    </p:set>
                                    <p:animEffect transition="in" filter="fade">
                                      <p:cBhvr>
                                        <p:cTn id="33" dur="1000"/>
                                        <p:tgtEl>
                                          <p:spTgt spid="247811">
                                            <p:txEl>
                                              <p:pRg st="4" end="4"/>
                                            </p:txEl>
                                          </p:spTgt>
                                        </p:tgtEl>
                                      </p:cBhvr>
                                    </p:animEffect>
                                    <p:anim calcmode="lin" valueType="num">
                                      <p:cBhvr>
                                        <p:cTn id="34" dur="1000" fill="hold"/>
                                        <p:tgtEl>
                                          <p:spTgt spid="247811">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247811">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47811">
                                            <p:txEl>
                                              <p:pRg st="5" end="5"/>
                                            </p:txEl>
                                          </p:spTgt>
                                        </p:tgtEl>
                                        <p:attrNameLst>
                                          <p:attrName>style.visibility</p:attrName>
                                        </p:attrNameLst>
                                      </p:cBhvr>
                                      <p:to>
                                        <p:strVal val="visible"/>
                                      </p:to>
                                    </p:set>
                                    <p:animEffect transition="in" filter="fade">
                                      <p:cBhvr>
                                        <p:cTn id="38" dur="1000"/>
                                        <p:tgtEl>
                                          <p:spTgt spid="247811">
                                            <p:txEl>
                                              <p:pRg st="5" end="5"/>
                                            </p:txEl>
                                          </p:spTgt>
                                        </p:tgtEl>
                                      </p:cBhvr>
                                    </p:animEffect>
                                    <p:anim calcmode="lin" valueType="num">
                                      <p:cBhvr>
                                        <p:cTn id="39" dur="1000" fill="hold"/>
                                        <p:tgtEl>
                                          <p:spTgt spid="247811">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247811">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1"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152400"/>
            <a:ext cx="7772400" cy="1143000"/>
          </a:xfrm>
        </p:spPr>
        <p:txBody>
          <a:bodyPr/>
          <a:lstStyle/>
          <a:p>
            <a:r>
              <a:rPr lang="en-US" dirty="0"/>
              <a:t>Injection Site Lesions</a:t>
            </a:r>
          </a:p>
        </p:txBody>
      </p:sp>
      <p:sp>
        <p:nvSpPr>
          <p:cNvPr id="26627" name="Rectangle 3"/>
          <p:cNvSpPr>
            <a:spLocks noGrp="1" noChangeArrowheads="1"/>
          </p:cNvSpPr>
          <p:nvPr>
            <p:ph type="body" sz="half" idx="1"/>
          </p:nvPr>
        </p:nvSpPr>
        <p:spPr>
          <a:xfrm>
            <a:off x="685800" y="1600200"/>
            <a:ext cx="7556500" cy="4114800"/>
          </a:xfrm>
        </p:spPr>
        <p:txBody>
          <a:bodyPr/>
          <a:lstStyle/>
          <a:p>
            <a:r>
              <a:rPr lang="en-US" dirty="0"/>
              <a:t>Don’t inject into top butt</a:t>
            </a:r>
          </a:p>
        </p:txBody>
      </p:sp>
      <p:pic>
        <p:nvPicPr>
          <p:cNvPr id="26628" name="Picture 4" descr="IMGset161116"/>
          <p:cNvPicPr>
            <a:picLocks noGrp="1" noChangeAspect="1" noChangeArrowheads="1"/>
          </p:cNvPicPr>
          <p:nvPr>
            <p:ph sz="half" idx="2"/>
          </p:nvPr>
        </p:nvPicPr>
        <p:blipFill>
          <a:blip r:embed="rId2" cstate="print"/>
          <a:srcRect/>
          <a:stretch>
            <a:fillRect/>
          </a:stretch>
        </p:blipFill>
        <p:spPr>
          <a:xfrm>
            <a:off x="1219200" y="2362200"/>
            <a:ext cx="5562600" cy="4171950"/>
          </a:xfrm>
          <a:noFill/>
        </p:spPr>
      </p:pic>
      <p:sp>
        <p:nvSpPr>
          <p:cNvPr id="26629" name="Rectangle 5"/>
          <p:cNvSpPr>
            <a:spLocks noChangeArrowheads="1"/>
          </p:cNvSpPr>
          <p:nvPr/>
        </p:nvSpPr>
        <p:spPr bwMode="auto">
          <a:xfrm>
            <a:off x="1752600" y="3124200"/>
            <a:ext cx="2590800" cy="1752600"/>
          </a:xfrm>
          <a:prstGeom prst="rect">
            <a:avLst/>
          </a:prstGeom>
          <a:noFill/>
          <a:ln w="76200">
            <a:solidFill>
              <a:srgbClr val="FFFF00"/>
            </a:solidFill>
            <a:miter lim="800000"/>
            <a:headEnd/>
            <a:tailEnd/>
          </a:ln>
        </p:spPr>
        <p:txBody>
          <a:bodyPr wrap="none" anchor="ctr"/>
          <a:lstStyle/>
          <a:p>
            <a:endParaRPr lang="en-US"/>
          </a:p>
        </p:txBody>
      </p:sp>
      <p:sp>
        <p:nvSpPr>
          <p:cNvPr id="26630" name="Line 6"/>
          <p:cNvSpPr>
            <a:spLocks noChangeShapeType="1"/>
          </p:cNvSpPr>
          <p:nvPr/>
        </p:nvSpPr>
        <p:spPr bwMode="auto">
          <a:xfrm>
            <a:off x="457200" y="1219200"/>
            <a:ext cx="8382000" cy="0"/>
          </a:xfrm>
          <a:prstGeom prst="line">
            <a:avLst/>
          </a:prstGeom>
          <a:noFill/>
          <a:ln w="19050">
            <a:solidFill>
              <a:schemeClr val="bg1"/>
            </a:solidFill>
            <a:round/>
            <a:headEnd/>
            <a:tailEnd/>
          </a:ln>
        </p:spPr>
        <p:txBody>
          <a:bodyPr/>
          <a:lstStyle/>
          <a:p>
            <a:endParaRPr 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152400"/>
            <a:ext cx="7772400" cy="1143000"/>
          </a:xfrm>
        </p:spPr>
        <p:txBody>
          <a:bodyPr/>
          <a:lstStyle/>
          <a:p>
            <a:r>
              <a:rPr lang="en-US" altLang="en-US" sz="4000" smtClean="0"/>
              <a:t>Incidence of Blemishes at Harvest</a:t>
            </a:r>
          </a:p>
        </p:txBody>
      </p:sp>
      <p:graphicFrame>
        <p:nvGraphicFramePr>
          <p:cNvPr id="240674" name="Group 34"/>
          <p:cNvGraphicFramePr>
            <a:graphicFrameLocks noGrp="1"/>
          </p:cNvGraphicFramePr>
          <p:nvPr>
            <p:ph idx="1"/>
          </p:nvPr>
        </p:nvGraphicFramePr>
        <p:xfrm>
          <a:off x="685800" y="1295400"/>
          <a:ext cx="7772400" cy="4191001"/>
        </p:xfrm>
        <a:graphic>
          <a:graphicData uri="http://schemas.openxmlformats.org/drawingml/2006/table">
            <a:tbl>
              <a:tblPr/>
              <a:tblGrid>
                <a:gridCol w="3167063">
                  <a:extLst>
                    <a:ext uri="{9D8B030D-6E8A-4147-A177-3AD203B41FA5}">
                      <a16:colId xmlns:a16="http://schemas.microsoft.com/office/drawing/2014/main" val="20000"/>
                    </a:ext>
                  </a:extLst>
                </a:gridCol>
                <a:gridCol w="2230437">
                  <a:extLst>
                    <a:ext uri="{9D8B030D-6E8A-4147-A177-3AD203B41FA5}">
                      <a16:colId xmlns:a16="http://schemas.microsoft.com/office/drawing/2014/main" val="20001"/>
                    </a:ext>
                  </a:extLst>
                </a:gridCol>
                <a:gridCol w="2374900">
                  <a:extLst>
                    <a:ext uri="{9D8B030D-6E8A-4147-A177-3AD203B41FA5}">
                      <a16:colId xmlns:a16="http://schemas.microsoft.com/office/drawing/2014/main" val="20002"/>
                    </a:ext>
                  </a:extLst>
                </a:gridCol>
              </a:tblGrid>
              <a:tr h="1133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rPr>
                        <a:t>Product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rPr>
                        <a:t>Branding IM Injections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rPr>
                        <a:t>Weaning IM Injections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47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32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rPr>
                        <a:t>2 mL Clostridial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rPr>
                        <a:t>72.5%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rPr>
                        <a:t>46.3%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16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rPr>
                        <a:t>5 mL Clostridial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rPr>
                        <a:t>92.7%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rPr>
                        <a:t>79.5%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016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rPr>
                        <a:t>Vitamin A &amp; 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rPr>
                        <a:t>5.3%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032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rPr>
                        <a:t>LA Oxytetracycline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rPr>
                        <a:t>51.2%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rPr>
                        <a:t>92.3%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30753" name="Rectangle 33"/>
          <p:cNvSpPr>
            <a:spLocks noChangeArrowheads="1"/>
          </p:cNvSpPr>
          <p:nvPr/>
        </p:nvSpPr>
        <p:spPr bwMode="auto">
          <a:xfrm>
            <a:off x="4343400" y="5791200"/>
            <a:ext cx="2438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latin typeface="Arial" panose="020B0604020202020204" pitchFamily="34" charset="0"/>
              </a:rPr>
              <a:t>Colorado State University</a:t>
            </a:r>
          </a:p>
        </p:txBody>
      </p:sp>
    </p:spTree>
    <p:extLst>
      <p:ext uri="{BB962C8B-B14F-4D97-AF65-F5344CB8AC3E}">
        <p14:creationId xmlns:p14="http://schemas.microsoft.com/office/powerpoint/2010/main" val="402874146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p:cNvPicPr>
            <a:picLocks noChangeAspect="1" noChangeArrowheads="1"/>
          </p:cNvPicPr>
          <p:nvPr/>
        </p:nvPicPr>
        <p:blipFill>
          <a:blip r:embed="rId3"/>
          <a:srcRect/>
          <a:stretch>
            <a:fillRect/>
          </a:stretch>
        </p:blipFill>
        <p:spPr bwMode="auto">
          <a:xfrm>
            <a:off x="1143000" y="990600"/>
            <a:ext cx="6937375" cy="4343400"/>
          </a:xfrm>
          <a:prstGeom prst="rect">
            <a:avLst/>
          </a:prstGeom>
          <a:ln>
            <a:noFill/>
          </a:ln>
          <a:effectLst>
            <a:outerShdw blurRad="292100" dist="139700" dir="2700000" algn="tl" rotWithShape="0">
              <a:srgbClr val="333333">
                <a:alpha val="65000"/>
              </a:srgbClr>
            </a:outerShdw>
          </a:effectLst>
        </p:spPr>
      </p:pic>
      <p:sp>
        <p:nvSpPr>
          <p:cNvPr id="24579" name="Title 4"/>
          <p:cNvSpPr>
            <a:spLocks noGrp="1"/>
          </p:cNvSpPr>
          <p:nvPr>
            <p:ph type="title"/>
          </p:nvPr>
        </p:nvSpPr>
        <p:spPr>
          <a:xfrm>
            <a:off x="0" y="5410200"/>
            <a:ext cx="9144000" cy="868363"/>
          </a:xfrm>
        </p:spPr>
        <p:txBody>
          <a:bodyPr rtlCol="0">
            <a:normAutofit/>
          </a:bodyPr>
          <a:lstStyle/>
          <a:p>
            <a:pPr fontAlgn="auto">
              <a:spcAft>
                <a:spcPts val="0"/>
              </a:spcAft>
              <a:defRPr/>
            </a:pPr>
            <a:r>
              <a:rPr lang="en-US" sz="2400" dirty="0" smtClean="0">
                <a:solidFill>
                  <a:schemeClr val="tx2">
                    <a:lumMod val="75000"/>
                  </a:schemeClr>
                </a:solidFill>
              </a:rPr>
              <a:t>Eye of Round Injection Lesions</a:t>
            </a:r>
            <a:br>
              <a:rPr lang="en-US" sz="2400" dirty="0" smtClean="0">
                <a:solidFill>
                  <a:schemeClr val="tx2">
                    <a:lumMod val="75000"/>
                  </a:schemeClr>
                </a:solidFill>
              </a:rPr>
            </a:br>
            <a:r>
              <a:rPr lang="en-US" sz="2400" dirty="0" smtClean="0">
                <a:solidFill>
                  <a:schemeClr val="tx2">
                    <a:lumMod val="75000"/>
                  </a:schemeClr>
                </a:solidFill>
              </a:rPr>
              <a:t>found in Beef Purchased for Roast Beef Sandwiches</a:t>
            </a:r>
          </a:p>
        </p:txBody>
      </p:sp>
      <p:sp>
        <p:nvSpPr>
          <p:cNvPr id="4" name="TextBox 3"/>
          <p:cNvSpPr txBox="1"/>
          <p:nvPr/>
        </p:nvSpPr>
        <p:spPr>
          <a:xfrm>
            <a:off x="0" y="152400"/>
            <a:ext cx="9144000" cy="646113"/>
          </a:xfrm>
          <a:prstGeom prst="rect">
            <a:avLst/>
          </a:prstGeom>
          <a:noFill/>
        </p:spPr>
        <p:txBody>
          <a:bodyPr>
            <a:spAutoFit/>
          </a:bodyPr>
          <a:lstStyle/>
          <a:p>
            <a:pPr algn="ctr" eaLnBrk="1" hangingPunct="1">
              <a:defRPr/>
            </a:pPr>
            <a:r>
              <a:rPr lang="en-US" sz="3600" b="1" dirty="0">
                <a:solidFill>
                  <a:schemeClr val="tx2">
                    <a:lumMod val="75000"/>
                  </a:schemeClr>
                </a:solidFill>
                <a:latin typeface="Arial Narrow" pitchFamily="34" charset="0"/>
              </a:rPr>
              <a:t>Lesion Damage </a:t>
            </a:r>
            <a:r>
              <a:rPr lang="en-US" sz="2400" b="1" dirty="0">
                <a:solidFill>
                  <a:schemeClr val="tx2">
                    <a:lumMod val="75000"/>
                  </a:schemeClr>
                </a:solidFill>
                <a:latin typeface="Arial Narrow" pitchFamily="34" charset="0"/>
              </a:rPr>
              <a:t>(continued)</a:t>
            </a:r>
            <a:endParaRPr lang="en-US" b="1" dirty="0">
              <a:solidFill>
                <a:schemeClr val="tx2">
                  <a:lumMod val="75000"/>
                </a:schemeClr>
              </a:solidFill>
              <a:latin typeface="Arial Narrow" pitchFamily="34" charset="0"/>
            </a:endParaRPr>
          </a:p>
        </p:txBody>
      </p:sp>
    </p:spTree>
    <p:extLst>
      <p:ext uri="{BB962C8B-B14F-4D97-AF65-F5344CB8AC3E}">
        <p14:creationId xmlns:p14="http://schemas.microsoft.com/office/powerpoint/2010/main" val="205392212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fontScale="90000"/>
          </a:bodyPr>
          <a:lstStyle/>
          <a:p>
            <a:r>
              <a:rPr lang="en-US" altLang="en-US" smtClean="0"/>
              <a:t>Quality Control of Animal Health Products</a:t>
            </a:r>
          </a:p>
        </p:txBody>
      </p:sp>
      <p:sp>
        <p:nvSpPr>
          <p:cNvPr id="6147" name="Content Placeholder 1"/>
          <p:cNvSpPr>
            <a:spLocks noGrp="1"/>
          </p:cNvSpPr>
          <p:nvPr>
            <p:ph sz="half" idx="1"/>
          </p:nvPr>
        </p:nvSpPr>
        <p:spPr/>
        <p:txBody>
          <a:bodyPr>
            <a:normAutofit lnSpcReduction="10000"/>
          </a:bodyPr>
          <a:lstStyle/>
          <a:p>
            <a:r>
              <a:rPr lang="en-US" altLang="en-US" smtClean="0"/>
              <a:t>Proper storage temperature </a:t>
            </a:r>
          </a:p>
          <a:p>
            <a:pPr lvl="1"/>
            <a:r>
              <a:rPr lang="en-US" altLang="en-US" smtClean="0"/>
              <a:t>Often 35°-45°F</a:t>
            </a:r>
          </a:p>
          <a:p>
            <a:pPr lvl="1"/>
            <a:r>
              <a:rPr lang="en-US" altLang="en-US" smtClean="0"/>
              <a:t>Storage temp on Label</a:t>
            </a:r>
          </a:p>
          <a:p>
            <a:r>
              <a:rPr lang="en-US" altLang="en-US" smtClean="0"/>
              <a:t>If Delivered, ensure proper temperature upon arrival</a:t>
            </a:r>
          </a:p>
          <a:p>
            <a:r>
              <a:rPr lang="en-US" altLang="en-US" smtClean="0"/>
              <a:t>Always transport with ice packs (Do not allow direct contact)</a:t>
            </a:r>
          </a:p>
        </p:txBody>
      </p:sp>
      <p:pic>
        <p:nvPicPr>
          <p:cNvPr id="6148" name="Content Placeholder 5" descr="2011-02-09_08-08-34_90.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545807" y="2481264"/>
            <a:ext cx="3398044" cy="2546747"/>
          </a:xfrm>
        </p:spPr>
      </p:pic>
    </p:spTree>
    <p:extLst>
      <p:ext uri="{BB962C8B-B14F-4D97-AF65-F5344CB8AC3E}">
        <p14:creationId xmlns:p14="http://schemas.microsoft.com/office/powerpoint/2010/main" val="302397495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79375"/>
            <a:ext cx="8229600" cy="1371600"/>
          </a:xfrm>
        </p:spPr>
        <p:txBody>
          <a:bodyPr/>
          <a:lstStyle/>
          <a:p>
            <a:pPr eaLnBrk="1" hangingPunct="1"/>
            <a:r>
              <a:rPr lang="en-US" altLang="en-US" smtClean="0"/>
              <a:t>Storage Matters</a:t>
            </a:r>
          </a:p>
        </p:txBody>
      </p:sp>
      <p:sp>
        <p:nvSpPr>
          <p:cNvPr id="7171" name="Rectangle 3"/>
          <p:cNvSpPr>
            <a:spLocks noGrp="1" noChangeArrowheads="1"/>
          </p:cNvSpPr>
          <p:nvPr>
            <p:ph type="body" sz="half" idx="1"/>
          </p:nvPr>
        </p:nvSpPr>
        <p:spPr>
          <a:xfrm>
            <a:off x="457200" y="1292225"/>
            <a:ext cx="8153400" cy="4114800"/>
          </a:xfrm>
        </p:spPr>
        <p:txBody>
          <a:bodyPr/>
          <a:lstStyle/>
          <a:p>
            <a:pPr eaLnBrk="1" hangingPunct="1"/>
            <a:r>
              <a:rPr lang="en-US" altLang="en-US" smtClean="0"/>
              <a:t>Store under proper conditions</a:t>
            </a:r>
          </a:p>
          <a:p>
            <a:pPr lvl="1" eaLnBrk="1" hangingPunct="1"/>
            <a:r>
              <a:rPr lang="en-US" altLang="en-US" smtClean="0"/>
              <a:t>When purchased</a:t>
            </a:r>
          </a:p>
          <a:p>
            <a:pPr lvl="1" eaLnBrk="1" hangingPunct="1"/>
            <a:r>
              <a:rPr lang="en-US" altLang="en-US" smtClean="0"/>
              <a:t>Prior to use</a:t>
            </a:r>
          </a:p>
          <a:p>
            <a:pPr lvl="1" eaLnBrk="1" hangingPunct="1"/>
            <a:r>
              <a:rPr lang="en-US" altLang="en-US" smtClean="0"/>
              <a:t>Chuteside</a:t>
            </a:r>
          </a:p>
        </p:txBody>
      </p:sp>
      <p:pic>
        <p:nvPicPr>
          <p:cNvPr id="7172" name="Picture 4" descr="tsd-69g"/>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629400" y="1905000"/>
            <a:ext cx="2047875" cy="1860550"/>
          </a:xfrm>
          <a:noFill/>
        </p:spPr>
      </p:pic>
      <p:pic>
        <p:nvPicPr>
          <p:cNvPr id="7173" name="Picture 9" descr="pACE-982442reg"/>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629400" y="4114800"/>
            <a:ext cx="2057400" cy="2057400"/>
          </a:xfrm>
          <a:noFill/>
        </p:spPr>
      </p:pic>
      <p:pic>
        <p:nvPicPr>
          <p:cNvPr id="717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4143375"/>
            <a:ext cx="3251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283156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4"/>
          <p:cNvSpPr>
            <a:spLocks noGrp="1"/>
          </p:cNvSpPr>
          <p:nvPr>
            <p:ph type="title"/>
          </p:nvPr>
        </p:nvSpPr>
        <p:spPr>
          <a:xfrm>
            <a:off x="457200" y="-152400"/>
            <a:ext cx="8229600" cy="1143000"/>
          </a:xfrm>
        </p:spPr>
        <p:txBody>
          <a:bodyPr/>
          <a:lstStyle/>
          <a:p>
            <a:r>
              <a:rPr lang="en-US" altLang="en-US" smtClean="0"/>
              <a:t>Refrigerators</a:t>
            </a:r>
          </a:p>
        </p:txBody>
      </p:sp>
      <p:sp>
        <p:nvSpPr>
          <p:cNvPr id="8195" name="Content Placeholder 5"/>
          <p:cNvSpPr>
            <a:spLocks noGrp="1"/>
          </p:cNvSpPr>
          <p:nvPr>
            <p:ph idx="1"/>
          </p:nvPr>
        </p:nvSpPr>
        <p:spPr>
          <a:xfrm>
            <a:off x="457200" y="962025"/>
            <a:ext cx="8229600" cy="4525963"/>
          </a:xfrm>
        </p:spPr>
        <p:txBody>
          <a:bodyPr>
            <a:normAutofit fontScale="92500" lnSpcReduction="10000"/>
          </a:bodyPr>
          <a:lstStyle/>
          <a:p>
            <a:r>
              <a:rPr lang="en-US" altLang="en-US" dirty="0" smtClean="0"/>
              <a:t>University of Nevada</a:t>
            </a:r>
          </a:p>
          <a:p>
            <a:pPr lvl="1"/>
            <a:r>
              <a:rPr lang="en-US" altLang="en-US" dirty="0" smtClean="0"/>
              <a:t>20 ranches, 4 feed stores</a:t>
            </a:r>
          </a:p>
          <a:p>
            <a:pPr lvl="1"/>
            <a:r>
              <a:rPr lang="en-US" altLang="en-US" dirty="0" smtClean="0"/>
              <a:t>25% of the refrigerators failed to maintain vaccines in the safe zone (35°-45°F)</a:t>
            </a:r>
          </a:p>
          <a:p>
            <a:r>
              <a:rPr lang="en-US" altLang="en-US" dirty="0" smtClean="0"/>
              <a:t>University of Arkansas</a:t>
            </a:r>
          </a:p>
          <a:p>
            <a:pPr lvl="1"/>
            <a:r>
              <a:rPr lang="en-US" altLang="en-US" dirty="0" smtClean="0"/>
              <a:t>180 refrigerators tested</a:t>
            </a:r>
          </a:p>
          <a:p>
            <a:pPr lvl="2"/>
            <a:r>
              <a:rPr lang="en-US" altLang="en-US" dirty="0" smtClean="0"/>
              <a:t>45 were only at proper temp range 5% of the time</a:t>
            </a:r>
          </a:p>
          <a:p>
            <a:pPr lvl="2"/>
            <a:r>
              <a:rPr lang="en-US" altLang="en-US" dirty="0" smtClean="0"/>
              <a:t>76% were unacceptable for storing animal health products</a:t>
            </a:r>
          </a:p>
          <a:p>
            <a:pPr lvl="2"/>
            <a:r>
              <a:rPr lang="en-US" altLang="en-US" dirty="0" smtClean="0"/>
              <a:t>23% &lt;5yrs, 34% 6-10 </a:t>
            </a:r>
            <a:r>
              <a:rPr lang="en-US" altLang="en-US" dirty="0" err="1" smtClean="0"/>
              <a:t>yrs</a:t>
            </a:r>
            <a:r>
              <a:rPr lang="en-US" altLang="en-US" dirty="0" smtClean="0"/>
              <a:t>, 22% 11-15 </a:t>
            </a:r>
            <a:r>
              <a:rPr lang="en-US" altLang="en-US" dirty="0" err="1" smtClean="0"/>
              <a:t>yrs</a:t>
            </a:r>
            <a:r>
              <a:rPr lang="en-US" altLang="en-US" dirty="0" smtClean="0"/>
              <a:t>, and 21% &gt;15 </a:t>
            </a:r>
            <a:r>
              <a:rPr lang="en-US" altLang="en-US" dirty="0" err="1" smtClean="0"/>
              <a:t>yrs</a:t>
            </a:r>
            <a:r>
              <a:rPr lang="en-US" altLang="en-US" dirty="0" smtClean="0"/>
              <a:t> old</a:t>
            </a:r>
          </a:p>
        </p:txBody>
      </p:sp>
      <p:pic>
        <p:nvPicPr>
          <p:cNvPr id="819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4876800"/>
            <a:ext cx="18319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10835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en-US" smtClean="0"/>
              <a:t>Vaccines</a:t>
            </a:r>
          </a:p>
        </p:txBody>
      </p:sp>
      <p:sp>
        <p:nvSpPr>
          <p:cNvPr id="10243" name="Rectangle 3"/>
          <p:cNvSpPr>
            <a:spLocks noGrp="1" noChangeArrowheads="1"/>
          </p:cNvSpPr>
          <p:nvPr>
            <p:ph type="body" idx="1"/>
          </p:nvPr>
        </p:nvSpPr>
        <p:spPr/>
        <p:txBody>
          <a:bodyPr/>
          <a:lstStyle/>
          <a:p>
            <a:pPr eaLnBrk="1" hangingPunct="1"/>
            <a:r>
              <a:rPr lang="en-US" altLang="en-US" smtClean="0"/>
              <a:t>Protect from sunlight</a:t>
            </a:r>
          </a:p>
          <a:p>
            <a:pPr eaLnBrk="1" hangingPunct="1"/>
            <a:r>
              <a:rPr lang="en-US" altLang="en-US" smtClean="0"/>
              <a:t>Protect from freezing</a:t>
            </a:r>
          </a:p>
          <a:p>
            <a:pPr eaLnBrk="1" hangingPunct="1"/>
            <a:r>
              <a:rPr lang="en-US" altLang="en-US" smtClean="0"/>
              <a:t>Do not mix different vaccines together</a:t>
            </a:r>
          </a:p>
          <a:p>
            <a:pPr eaLnBrk="1" hangingPunct="1"/>
            <a:r>
              <a:rPr lang="en-US" altLang="en-US" smtClean="0"/>
              <a:t>Mix up only what you can use in </a:t>
            </a:r>
            <a:r>
              <a:rPr lang="en-US" altLang="en-US" b="1" smtClean="0"/>
              <a:t>1 hour</a:t>
            </a:r>
          </a:p>
          <a:p>
            <a:pPr eaLnBrk="1" hangingPunct="1"/>
            <a:r>
              <a:rPr lang="en-US" altLang="en-US" smtClean="0"/>
              <a:t>Keep vaccines thoroughly mixed</a:t>
            </a:r>
          </a:p>
        </p:txBody>
      </p:sp>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45720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715354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smtClean="0"/>
              <a:t>Vaccination Process</a:t>
            </a:r>
          </a:p>
        </p:txBody>
      </p:sp>
      <p:sp>
        <p:nvSpPr>
          <p:cNvPr id="12291" name="Rectangle 3"/>
          <p:cNvSpPr>
            <a:spLocks noGrp="1" noChangeArrowheads="1"/>
          </p:cNvSpPr>
          <p:nvPr>
            <p:ph type="body" idx="1"/>
          </p:nvPr>
        </p:nvSpPr>
        <p:spPr>
          <a:xfrm>
            <a:off x="457200" y="1981200"/>
            <a:ext cx="8229600" cy="4572000"/>
          </a:xfrm>
        </p:spPr>
        <p:txBody>
          <a:bodyPr/>
          <a:lstStyle/>
          <a:p>
            <a:pPr eaLnBrk="1" hangingPunct="1"/>
            <a:r>
              <a:rPr lang="en-US" altLang="en-US" smtClean="0"/>
              <a:t>Mark syringes for different vaccines</a:t>
            </a:r>
          </a:p>
          <a:p>
            <a:pPr eaLnBrk="1" hangingPunct="1"/>
            <a:r>
              <a:rPr lang="en-US" altLang="en-US" smtClean="0"/>
              <a:t>Use products from original containers</a:t>
            </a:r>
          </a:p>
          <a:p>
            <a:pPr eaLnBrk="1" hangingPunct="1"/>
            <a:r>
              <a:rPr lang="en-US" altLang="en-US" b="1" smtClean="0"/>
              <a:t>Never re-enter a bottle with a used needle</a:t>
            </a:r>
          </a:p>
          <a:p>
            <a:pPr eaLnBrk="1" hangingPunct="1"/>
            <a:r>
              <a:rPr lang="en-US" altLang="en-US" smtClean="0"/>
              <a:t>Keep equipment clean</a:t>
            </a:r>
          </a:p>
          <a:p>
            <a:pPr eaLnBrk="1" hangingPunct="1"/>
            <a:r>
              <a:rPr lang="en-US" altLang="en-US" smtClean="0"/>
              <a:t>DO NOT use disinfectant with MLVs</a:t>
            </a:r>
          </a:p>
          <a:p>
            <a:pPr lvl="1" eaLnBrk="1" hangingPunct="1"/>
            <a:r>
              <a:rPr lang="en-US" altLang="en-US" smtClean="0"/>
              <a:t>Can also damage Killed</a:t>
            </a:r>
          </a:p>
        </p:txBody>
      </p:sp>
    </p:spTree>
    <p:extLst>
      <p:ext uri="{BB962C8B-B14F-4D97-AF65-F5344CB8AC3E}">
        <p14:creationId xmlns:p14="http://schemas.microsoft.com/office/powerpoint/2010/main" val="15581710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irty tank"/>
          <p:cNvPicPr>
            <a:picLocks noChangeAspect="1" noChangeArrowheads="1"/>
          </p:cNvPicPr>
          <p:nvPr/>
        </p:nvPicPr>
        <p:blipFill>
          <a:blip r:embed="rId2" cstate="print"/>
          <a:srcRect/>
          <a:stretch>
            <a:fillRect/>
          </a:stretch>
        </p:blipFill>
        <p:spPr bwMode="auto">
          <a:xfrm>
            <a:off x="0" y="0"/>
            <a:ext cx="5080000" cy="3810000"/>
          </a:xfrm>
          <a:prstGeom prst="rect">
            <a:avLst/>
          </a:prstGeom>
          <a:noFill/>
          <a:ln w="9525">
            <a:noFill/>
            <a:miter lim="800000"/>
            <a:headEnd/>
            <a:tailEnd/>
          </a:ln>
        </p:spPr>
      </p:pic>
      <p:pic>
        <p:nvPicPr>
          <p:cNvPr id="3" name="Picture 2" descr="Clean tank"/>
          <p:cNvPicPr>
            <a:picLocks noChangeAspect="1" noChangeArrowheads="1"/>
          </p:cNvPicPr>
          <p:nvPr/>
        </p:nvPicPr>
        <p:blipFill>
          <a:blip r:embed="rId3" cstate="print"/>
          <a:srcRect/>
          <a:stretch>
            <a:fillRect/>
          </a:stretch>
        </p:blipFill>
        <p:spPr bwMode="auto">
          <a:xfrm>
            <a:off x="4038600" y="3028950"/>
            <a:ext cx="5105400" cy="3829050"/>
          </a:xfrm>
          <a:prstGeom prst="rect">
            <a:avLst/>
          </a:prstGeom>
          <a:noFill/>
          <a:ln w="9525">
            <a:noFill/>
            <a:miter lim="800000"/>
            <a:headEnd/>
            <a:tailEnd/>
          </a:ln>
        </p:spPr>
      </p:pic>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ospital shade"/>
          <p:cNvPicPr>
            <a:picLocks noChangeAspect="1" noChangeArrowheads="1"/>
          </p:cNvPicPr>
          <p:nvPr/>
        </p:nvPicPr>
        <p:blipFill>
          <a:blip r:embed="rId2" cstate="print"/>
          <a:srcRect/>
          <a:stretch>
            <a:fillRect/>
          </a:stretch>
        </p:blipFill>
        <p:spPr bwMode="auto">
          <a:xfrm>
            <a:off x="4457700" y="857250"/>
            <a:ext cx="3429000" cy="2571750"/>
          </a:xfrm>
          <a:prstGeom prst="rect">
            <a:avLst/>
          </a:prstGeom>
          <a:noFill/>
        </p:spPr>
      </p:pic>
      <p:pic>
        <p:nvPicPr>
          <p:cNvPr id="3" name="Picture 1026" descr="Very_sick"/>
          <p:cNvPicPr>
            <a:picLocks noChangeAspect="1" noChangeArrowheads="1"/>
          </p:cNvPicPr>
          <p:nvPr/>
        </p:nvPicPr>
        <p:blipFill>
          <a:blip r:embed="rId3" cstate="print"/>
          <a:srcRect l="8397"/>
          <a:stretch>
            <a:fillRect/>
          </a:stretch>
        </p:blipFill>
        <p:spPr bwMode="auto">
          <a:xfrm>
            <a:off x="494778" y="1117165"/>
            <a:ext cx="3657600" cy="2741295"/>
          </a:xfrm>
          <a:prstGeom prst="rect">
            <a:avLst/>
          </a:prstGeom>
          <a:noFill/>
        </p:spPr>
      </p:pic>
      <p:pic>
        <p:nvPicPr>
          <p:cNvPr id="4" name="Picture 2" descr="Dirty tank"/>
          <p:cNvPicPr>
            <a:picLocks noChangeAspect="1" noChangeArrowheads="1"/>
          </p:cNvPicPr>
          <p:nvPr/>
        </p:nvPicPr>
        <p:blipFill>
          <a:blip r:embed="rId4" cstate="print"/>
          <a:srcRect/>
          <a:stretch>
            <a:fillRect/>
          </a:stretch>
        </p:blipFill>
        <p:spPr bwMode="auto">
          <a:xfrm>
            <a:off x="4057650" y="3300412"/>
            <a:ext cx="3600450" cy="2700338"/>
          </a:xfrm>
          <a:prstGeom prst="rect">
            <a:avLst/>
          </a:prstGeom>
          <a:noFill/>
        </p:spPr>
      </p:pic>
      <p:pic>
        <p:nvPicPr>
          <p:cNvPr id="5" name="Picture 2"/>
          <p:cNvPicPr>
            <a:picLocks noChangeArrowheads="1"/>
          </p:cNvPicPr>
          <p:nvPr/>
        </p:nvPicPr>
        <p:blipFill>
          <a:blip r:embed="rId5" cstate="print"/>
          <a:srcRect/>
          <a:stretch>
            <a:fillRect/>
          </a:stretch>
        </p:blipFill>
        <p:spPr bwMode="auto">
          <a:xfrm>
            <a:off x="1143001" y="3773091"/>
            <a:ext cx="2684860" cy="2227660"/>
          </a:xfrm>
          <a:prstGeom prst="rect">
            <a:avLst/>
          </a:prstGeom>
          <a:noFill/>
          <a:ln w="9525">
            <a:noFill/>
            <a:miter lim="800000"/>
            <a:headEnd/>
            <a:tailEnd/>
          </a:ln>
          <a:effectLst/>
        </p:spPr>
      </p:pic>
      <p:sp>
        <p:nvSpPr>
          <p:cNvPr id="2" name="TextBox 1"/>
          <p:cNvSpPr txBox="1"/>
          <p:nvPr/>
        </p:nvSpPr>
        <p:spPr>
          <a:xfrm>
            <a:off x="838200" y="228600"/>
            <a:ext cx="7435049" cy="369332"/>
          </a:xfrm>
          <a:prstGeom prst="rect">
            <a:avLst/>
          </a:prstGeom>
          <a:noFill/>
        </p:spPr>
        <p:txBody>
          <a:bodyPr wrap="none" rtlCol="0">
            <a:spAutoFit/>
          </a:bodyPr>
          <a:lstStyle/>
          <a:p>
            <a:r>
              <a:rPr lang="en-US" dirty="0"/>
              <a:t>“As much as cattle are worth, I’m going to do all I can to help them live”</a:t>
            </a:r>
          </a:p>
        </p:txBody>
      </p:sp>
    </p:spTree>
    <p:extLst>
      <p:ext uri="{BB962C8B-B14F-4D97-AF65-F5344CB8AC3E}">
        <p14:creationId xmlns:p14="http://schemas.microsoft.com/office/powerpoint/2010/main" val="721797648"/>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381000" y="152400"/>
            <a:ext cx="7467600" cy="1143000"/>
          </a:xfrm>
        </p:spPr>
        <p:txBody>
          <a:bodyPr/>
          <a:lstStyle/>
          <a:p>
            <a:pPr eaLnBrk="1" hangingPunct="1"/>
            <a:r>
              <a:rPr lang="en-US" sz="4000"/>
              <a:t>Why precondition or background?</a:t>
            </a:r>
          </a:p>
        </p:txBody>
      </p:sp>
      <p:sp>
        <p:nvSpPr>
          <p:cNvPr id="54275" name="Rectangle 3"/>
          <p:cNvSpPr>
            <a:spLocks noGrp="1" noChangeArrowheads="1"/>
          </p:cNvSpPr>
          <p:nvPr>
            <p:ph sz="half" idx="1"/>
          </p:nvPr>
        </p:nvSpPr>
        <p:spPr/>
        <p:txBody>
          <a:bodyPr/>
          <a:lstStyle/>
          <a:p>
            <a:pPr eaLnBrk="1" hangingPunct="1"/>
            <a:r>
              <a:rPr lang="en-US"/>
              <a:t>Castration</a:t>
            </a:r>
          </a:p>
          <a:p>
            <a:pPr eaLnBrk="1" hangingPunct="1"/>
            <a:endParaRPr lang="en-US"/>
          </a:p>
          <a:p>
            <a:pPr eaLnBrk="1" hangingPunct="1"/>
            <a:r>
              <a:rPr lang="en-US"/>
              <a:t>Pregnancy</a:t>
            </a:r>
          </a:p>
          <a:p>
            <a:pPr eaLnBrk="1" hangingPunct="1"/>
            <a:endParaRPr lang="en-US"/>
          </a:p>
          <a:p>
            <a:pPr eaLnBrk="1" hangingPunct="1"/>
            <a:r>
              <a:rPr lang="en-US"/>
              <a:t>Vaccinations</a:t>
            </a:r>
          </a:p>
          <a:p>
            <a:pPr eaLnBrk="1" hangingPunct="1"/>
            <a:endParaRPr lang="en-US"/>
          </a:p>
          <a:p>
            <a:pPr eaLnBrk="1" hangingPunct="1"/>
            <a:r>
              <a:rPr lang="en-US"/>
              <a:t>Bunk and water tank broke</a:t>
            </a:r>
          </a:p>
          <a:p>
            <a:pPr eaLnBrk="1" hangingPunct="1"/>
            <a:endParaRPr lang="en-US"/>
          </a:p>
          <a:p>
            <a:pPr eaLnBrk="1" hangingPunct="1"/>
            <a:endParaRPr lang="en-US"/>
          </a:p>
          <a:p>
            <a:pPr eaLnBrk="1" hangingPunct="1"/>
            <a:endParaRPr lang="en-US"/>
          </a:p>
          <a:p>
            <a:pPr eaLnBrk="1" hangingPunct="1"/>
            <a:endParaRPr lang="en-US"/>
          </a:p>
        </p:txBody>
      </p:sp>
      <p:sp>
        <p:nvSpPr>
          <p:cNvPr id="54276" name="Rectangle 4"/>
          <p:cNvSpPr>
            <a:spLocks noGrp="1" noChangeArrowheads="1"/>
          </p:cNvSpPr>
          <p:nvPr>
            <p:ph sz="half" idx="2"/>
          </p:nvPr>
        </p:nvSpPr>
        <p:spPr/>
        <p:txBody>
          <a:bodyPr/>
          <a:lstStyle/>
          <a:p>
            <a:pPr eaLnBrk="1" hangingPunct="1"/>
            <a:r>
              <a:rPr lang="en-US"/>
              <a:t>Cattle flow</a:t>
            </a:r>
          </a:p>
          <a:p>
            <a:pPr eaLnBrk="1" hangingPunct="1"/>
            <a:endParaRPr lang="en-US"/>
          </a:p>
          <a:p>
            <a:pPr eaLnBrk="1" hangingPunct="1"/>
            <a:r>
              <a:rPr lang="en-US"/>
              <a:t>Facilities</a:t>
            </a:r>
          </a:p>
        </p:txBody>
      </p:sp>
      <p:pic>
        <p:nvPicPr>
          <p:cNvPr id="54277" name="Picture 5" descr="DSC_0106"/>
          <p:cNvPicPr>
            <a:picLocks noChangeAspect="1" noChangeArrowheads="1"/>
          </p:cNvPicPr>
          <p:nvPr/>
        </p:nvPicPr>
        <p:blipFill>
          <a:blip r:embed="rId2" cstate="print"/>
          <a:srcRect/>
          <a:stretch>
            <a:fillRect/>
          </a:stretch>
        </p:blipFill>
        <p:spPr bwMode="auto">
          <a:xfrm>
            <a:off x="4495800" y="3581400"/>
            <a:ext cx="4114800" cy="2735263"/>
          </a:xfrm>
          <a:prstGeom prst="rect">
            <a:avLst/>
          </a:prstGeom>
          <a:noFill/>
          <a:ln w="9525">
            <a:noFill/>
            <a:miter lim="800000"/>
            <a:headEnd/>
            <a:tailEnd/>
          </a:ln>
        </p:spPr>
      </p:pic>
      <p:sp>
        <p:nvSpPr>
          <p:cNvPr id="54278" name="Text Box 6"/>
          <p:cNvSpPr txBox="1">
            <a:spLocks noChangeArrowheads="1"/>
          </p:cNvSpPr>
          <p:nvPr/>
        </p:nvSpPr>
        <p:spPr bwMode="auto">
          <a:xfrm>
            <a:off x="1600200" y="6248400"/>
            <a:ext cx="831850" cy="366713"/>
          </a:xfrm>
          <a:prstGeom prst="rect">
            <a:avLst/>
          </a:prstGeom>
          <a:noFill/>
          <a:ln w="9525">
            <a:noFill/>
            <a:miter lim="800000"/>
            <a:headEnd/>
            <a:tailEnd/>
          </a:ln>
        </p:spPr>
        <p:txBody>
          <a:bodyPr wrap="none">
            <a:spAutoFit/>
          </a:bodyPr>
          <a:lstStyle/>
          <a:p>
            <a:r>
              <a:rPr lang="en-US"/>
              <a:t>RCHS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0747" y="423466"/>
            <a:ext cx="7756263" cy="1405333"/>
          </a:xfrm>
        </p:spPr>
        <p:txBody>
          <a:bodyPr>
            <a:normAutofit/>
          </a:bodyPr>
          <a:lstStyle/>
          <a:p>
            <a:r>
              <a:rPr lang="en-US" sz="2400" dirty="0"/>
              <a:t>“People who work together will win, whether it be against complex football defenses or the problems of a modern society”– Vince Lombardi</a:t>
            </a:r>
          </a:p>
        </p:txBody>
      </p:sp>
      <p:pic>
        <p:nvPicPr>
          <p:cNvPr id="2050" name="Picture 2" descr="Bent Knee"/>
          <p:cNvPicPr>
            <a:picLocks noChangeAspect="1" noChangeArrowheads="1"/>
          </p:cNvPicPr>
          <p:nvPr/>
        </p:nvPicPr>
        <p:blipFill>
          <a:blip r:embed="rId2" cstate="print"/>
          <a:srcRect/>
          <a:stretch>
            <a:fillRect/>
          </a:stretch>
        </p:blipFill>
        <p:spPr bwMode="auto">
          <a:xfrm>
            <a:off x="3799310" y="2194568"/>
            <a:ext cx="1857281" cy="2309219"/>
          </a:xfrm>
          <a:prstGeom prst="rect">
            <a:avLst/>
          </a:prstGeom>
          <a:noFill/>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62498"/>
            <a:ext cx="2660669" cy="199550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9531" y="4773006"/>
            <a:ext cx="2584469" cy="208499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9" y="2194568"/>
            <a:ext cx="2614460" cy="1733914"/>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5101" y="4773006"/>
            <a:ext cx="3117099" cy="2084993"/>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00800" y="2194568"/>
            <a:ext cx="2577368" cy="1716108"/>
          </a:xfrm>
          <a:prstGeom prst="rect">
            <a:avLst/>
          </a:prstGeom>
        </p:spPr>
      </p:pic>
    </p:spTree>
    <p:extLst>
      <p:ext uri="{BB962C8B-B14F-4D97-AF65-F5344CB8AC3E}">
        <p14:creationId xmlns:p14="http://schemas.microsoft.com/office/powerpoint/2010/main" val="919347148"/>
      </p:ext>
    </p:extLst>
  </p:cSld>
  <p:clrMapOvr>
    <a:masterClrMapping/>
  </p:clrMapOvr>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3271</TotalTime>
  <Words>2554</Words>
  <Application>Microsoft Office PowerPoint</Application>
  <PresentationFormat>On-screen Show (4:3)</PresentationFormat>
  <Paragraphs>428</Paragraphs>
  <Slides>92</Slides>
  <Notes>22</Notes>
  <HiddenSlides>0</HiddenSlides>
  <MMClips>2</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92</vt:i4>
      </vt:variant>
    </vt:vector>
  </HeadingPairs>
  <TitlesOfParts>
    <vt:vector size="103" baseType="lpstr">
      <vt:lpstr>Arial</vt:lpstr>
      <vt:lpstr>Arial Narrow</vt:lpstr>
      <vt:lpstr>Book Antiqua</vt:lpstr>
      <vt:lpstr>Calibri</vt:lpstr>
      <vt:lpstr>Franklin Gothic Book</vt:lpstr>
      <vt:lpstr>Georgia</vt:lpstr>
      <vt:lpstr>Times New Roman</vt:lpstr>
      <vt:lpstr>Verdana</vt:lpstr>
      <vt:lpstr>Wingdings 2</vt:lpstr>
      <vt:lpstr>Technic</vt:lpstr>
      <vt:lpstr>Photo Editor Photo</vt:lpstr>
      <vt:lpstr>PowerPoint Presentation</vt:lpstr>
      <vt:lpstr>Beef Lifecycle </vt:lpstr>
      <vt:lpstr>What industry doesn’t change? </vt:lpstr>
      <vt:lpstr>Nobody cares more about cattle than the people in the beef industry.</vt:lpstr>
      <vt:lpstr>PowerPoint Presentation</vt:lpstr>
      <vt:lpstr>Creating the culture verses audit</vt:lpstr>
      <vt:lpstr>NCBA BQA Animal Welfare Assessment tool for feedyards</vt:lpstr>
      <vt:lpstr>Freedom from thirst or hunger</vt:lpstr>
      <vt:lpstr>PowerPoint Presentation</vt:lpstr>
      <vt:lpstr>PowerPoint Presentation</vt:lpstr>
      <vt:lpstr>PowerPoint Presentation</vt:lpstr>
      <vt:lpstr>Freedom from discomfort</vt:lpstr>
      <vt:lpstr>PowerPoint Presentation</vt:lpstr>
      <vt:lpstr>PowerPoint Presentation</vt:lpstr>
      <vt:lpstr>PowerPoint Presentation</vt:lpstr>
      <vt:lpstr>PowerPoint Presentation</vt:lpstr>
      <vt:lpstr>PowerPoint Presentation</vt:lpstr>
      <vt:lpstr>Freedom from fear or distress</vt:lpstr>
      <vt:lpstr>PowerPoint Presentation</vt:lpstr>
      <vt:lpstr>PowerPoint Presentation</vt:lpstr>
      <vt:lpstr>PowerPoint Presentation</vt:lpstr>
      <vt:lpstr>Processing Facilities/cattle handling</vt:lpstr>
      <vt:lpstr>No Hot Shots????</vt:lpstr>
      <vt:lpstr>PowerPoint Presentation</vt:lpstr>
      <vt:lpstr>PowerPoint Presentation</vt:lpstr>
      <vt:lpstr>PowerPoint Presentation</vt:lpstr>
      <vt:lpstr>PowerPoint Presentation</vt:lpstr>
      <vt:lpstr>PowerPoint Presentation</vt:lpstr>
      <vt:lpstr>Tub system design by Temple Grandin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Toe tip necrosis/toe abcesses</vt:lpstr>
      <vt:lpstr>PowerPoint Presentation</vt:lpstr>
      <vt:lpstr>IDENTIFYING THE PROBLEM</vt:lpstr>
      <vt:lpstr>PowerPoint Presentation</vt:lpstr>
      <vt:lpstr>PowerPoint Presentation</vt:lpstr>
      <vt:lpstr>Freedom from pain, injury or disease</vt:lpstr>
      <vt:lpstr>PowerPoint Presentation</vt:lpstr>
      <vt:lpstr>Castration, dehorning and pregnancy: timing is everything.</vt:lpstr>
      <vt:lpstr>Responsible care for downed Cattle</vt:lpstr>
      <vt:lpstr>Causes of downed animals</vt:lpstr>
      <vt:lpstr>Care of Downer Cattle</vt:lpstr>
      <vt:lpstr>PowerPoint Presentation</vt:lpstr>
      <vt:lpstr>Nonambulatory/Injured Animals</vt:lpstr>
      <vt:lpstr>Prognosis</vt:lpstr>
      <vt:lpstr>Euthanasia Gunshot</vt:lpstr>
      <vt:lpstr>Euthanasia</vt:lpstr>
      <vt:lpstr>Animal Selection</vt:lpstr>
      <vt:lpstr>Goals</vt:lpstr>
      <vt:lpstr>Euthanasia Anatomical Landmarks</vt:lpstr>
      <vt:lpstr>PowerPoint Presentation</vt:lpstr>
      <vt:lpstr>PowerPoint Presentation</vt:lpstr>
      <vt:lpstr>PowerPoint Presentation</vt:lpstr>
      <vt:lpstr>PowerPoint Presentation</vt:lpstr>
      <vt:lpstr>PowerPoint Presentation</vt:lpstr>
      <vt:lpstr>Euthanasia Captive Bolt</vt:lpstr>
      <vt:lpstr>Confirmation of Unconsciousness/Death</vt:lpstr>
      <vt:lpstr>Unacceptable methods of euthanasia</vt:lpstr>
      <vt:lpstr>Disposal of mortalities</vt:lpstr>
      <vt:lpstr>Withdrawals</vt:lpstr>
      <vt:lpstr>Tolerance Levels</vt:lpstr>
      <vt:lpstr>Drug Residues</vt:lpstr>
      <vt:lpstr>Causes for Drug Residues</vt:lpstr>
      <vt:lpstr>Carcasses with antibiotic residue by production class in 2010</vt:lpstr>
      <vt:lpstr>PowerPoint Presentation</vt:lpstr>
      <vt:lpstr>Proper Injection Route</vt:lpstr>
      <vt:lpstr>PowerPoint Presentation</vt:lpstr>
      <vt:lpstr>Injection Spacing</vt:lpstr>
      <vt:lpstr>Injection Volume</vt:lpstr>
      <vt:lpstr>Sanitation</vt:lpstr>
      <vt:lpstr>Injection Site Lesions</vt:lpstr>
      <vt:lpstr>Incidence of Blemishes at Harvest</vt:lpstr>
      <vt:lpstr>Eye of Round Injection Lesions found in Beef Purchased for Roast Beef Sandwiches</vt:lpstr>
      <vt:lpstr>Quality Control of Animal Health Products</vt:lpstr>
      <vt:lpstr>Storage Matters</vt:lpstr>
      <vt:lpstr>Refrigerators</vt:lpstr>
      <vt:lpstr>Vaccines</vt:lpstr>
      <vt:lpstr>Vaccination Process</vt:lpstr>
      <vt:lpstr>PowerPoint Presentation</vt:lpstr>
      <vt:lpstr>Why precondition or background?</vt:lpstr>
      <vt:lpstr>“People who work together will win, whether it be against complex football defenses or the problems of a modern society”– Vince Lombardi</vt:lpstr>
    </vt:vector>
  </TitlesOfParts>
  <Company>KSUCVM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real serious</dc:title>
  <dc:creator>dthomson</dc:creator>
  <cp:lastModifiedBy>Anthony Tarpoff</cp:lastModifiedBy>
  <cp:revision>85</cp:revision>
  <dcterms:created xsi:type="dcterms:W3CDTF">2008-05-22T02:46:39Z</dcterms:created>
  <dcterms:modified xsi:type="dcterms:W3CDTF">2019-06-17T19:19:06Z</dcterms:modified>
</cp:coreProperties>
</file>